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0" r:id="rId2"/>
    <p:sldMasterId id="2147483732" r:id="rId3"/>
    <p:sldMasterId id="2147483744" r:id="rId4"/>
  </p:sldMasterIdLst>
  <p:notesMasterIdLst>
    <p:notesMasterId r:id="rId19"/>
  </p:notesMasterIdLst>
  <p:sldIdLst>
    <p:sldId id="407" r:id="rId5"/>
    <p:sldId id="383" r:id="rId6"/>
    <p:sldId id="347" r:id="rId7"/>
    <p:sldId id="406" r:id="rId8"/>
    <p:sldId id="360" r:id="rId9"/>
    <p:sldId id="380" r:id="rId10"/>
    <p:sldId id="404" r:id="rId11"/>
    <p:sldId id="367" r:id="rId12"/>
    <p:sldId id="394" r:id="rId13"/>
    <p:sldId id="395" r:id="rId14"/>
    <p:sldId id="401" r:id="rId15"/>
    <p:sldId id="403" r:id="rId16"/>
    <p:sldId id="405" r:id="rId17"/>
    <p:sldId id="40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0000"/>
    <a:srgbClr val="F58183"/>
    <a:srgbClr val="EBECEF"/>
    <a:srgbClr val="86AAC8"/>
    <a:srgbClr val="00A2D9"/>
    <a:srgbClr val="C7D7E5"/>
    <a:srgbClr val="C9E1EC"/>
    <a:srgbClr val="9CC4E6"/>
    <a:srgbClr val="00A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3"/>
    <p:restoredTop sz="93932"/>
  </p:normalViewPr>
  <p:slideViewPr>
    <p:cSldViewPr snapToGrid="0" snapToObjects="1">
      <p:cViewPr varScale="1">
        <p:scale>
          <a:sx n="109" d="100"/>
          <a:sy n="109" d="100"/>
        </p:scale>
        <p:origin x="12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C8695-C54C-904A-9785-7E4B74358825}" type="datetimeFigureOut">
              <a:rPr lang="en-US" smtClean="0"/>
              <a:t>7/19/2018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91584-9A1C-E74B-9E5E-CB5A28FFD5C2}" type="slidenum">
              <a:rPr lang="en-US" smtClean="0"/>
              <a:t>‹#›</a:t>
            </a:fld>
            <a:endParaRPr lang="en-US"/>
          </a:p>
        </p:txBody>
      </p:sp>
    </p:spTree>
    <p:extLst>
      <p:ext uri="{BB962C8B-B14F-4D97-AF65-F5344CB8AC3E}">
        <p14:creationId xmlns:p14="http://schemas.microsoft.com/office/powerpoint/2010/main" val="62675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AVAC &amp; the Prevention Market Manager project aim to increase uptake of and adherence to HIV prevention options—social, behavioral and biomedical—among adolescent girls and young women 15-24.</a:t>
            </a:r>
          </a:p>
          <a:p>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1"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PSI aims to increase uptake of HIV testing &amp; linkage to treatment for young men 25-34.</a:t>
            </a:r>
          </a:p>
        </p:txBody>
      </p:sp>
      <p:sp>
        <p:nvSpPr>
          <p:cNvPr id="4" name="Slide Number Placeholder 3"/>
          <p:cNvSpPr>
            <a:spLocks noGrp="1"/>
          </p:cNvSpPr>
          <p:nvPr>
            <p:ph type="sldNum" sz="quarter" idx="10"/>
          </p:nvPr>
        </p:nvSpPr>
        <p:spPr/>
        <p:txBody>
          <a:bodyPr/>
          <a:lstStyle/>
          <a:p>
            <a:fld id="{06F91584-9A1C-E74B-9E5E-CB5A28FFD5C2}" type="slidenum">
              <a:rPr lang="en-US" smtClean="0"/>
              <a:t>3</a:t>
            </a:fld>
            <a:endParaRPr lang="en-US"/>
          </a:p>
        </p:txBody>
      </p:sp>
    </p:spTree>
    <p:extLst>
      <p:ext uri="{BB962C8B-B14F-4D97-AF65-F5344CB8AC3E}">
        <p14:creationId xmlns:p14="http://schemas.microsoft.com/office/powerpoint/2010/main" val="132505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2685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5459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In this photo, we could either ask “What is wrong with these walkers who keep taking shortcuts across the grass? How can we make them walk on the pavement? Or we can accept that they prefer to walk where they walk and build the pavement to take that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1"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6F91584-9A1C-E74B-9E5E-CB5A28FFD5C2}" type="slidenum">
              <a:rPr lang="en-US" smtClean="0"/>
              <a:t>4</a:t>
            </a:fld>
            <a:endParaRPr lang="en-US"/>
          </a:p>
        </p:txBody>
      </p:sp>
    </p:spTree>
    <p:extLst>
      <p:ext uri="{BB962C8B-B14F-4D97-AF65-F5344CB8AC3E}">
        <p14:creationId xmlns:p14="http://schemas.microsoft.com/office/powerpoint/2010/main" val="20024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8604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7003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4284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3515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3156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8744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5EAD5-C7E7-D049-85FD-F687FF774EB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79081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2902"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2" name="Title 1"/>
          <p:cNvSpPr>
            <a:spLocks noGrp="1"/>
          </p:cNvSpPr>
          <p:nvPr>
            <p:ph type="ctrTitle"/>
          </p:nvPr>
        </p:nvSpPr>
        <p:spPr>
          <a:xfrm>
            <a:off x="0" y="1600200"/>
            <a:ext cx="9144000" cy="1600200"/>
          </a:xfrm>
          <a:solidFill>
            <a:srgbClr val="003366"/>
          </a:solidFill>
        </p:spPr>
        <p:txBody>
          <a:bodyPr/>
          <a:lstStyle>
            <a:lvl1pPr marL="171450">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371600" y="3428999"/>
            <a:ext cx="6400800" cy="1828800"/>
          </a:xfrm>
        </p:spPr>
        <p:txBody>
          <a:bodyPr/>
          <a:lstStyle>
            <a:lvl1pPr marL="0" indent="0" algn="ctr">
              <a:buNone/>
              <a:defRPr>
                <a:solidFill>
                  <a:srgbClr val="001E46"/>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395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52848-FEED-AA4A-AD17-038FB5D02EE3}"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25131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052848-FEED-AA4A-AD17-038FB5D02EE3}"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290256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052848-FEED-AA4A-AD17-038FB5D02EE3}"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139866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052848-FEED-AA4A-AD17-038FB5D02EE3}"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292142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052848-FEED-AA4A-AD17-038FB5D02EE3}"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269157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52848-FEED-AA4A-AD17-038FB5D02EE3}"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125930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052848-FEED-AA4A-AD17-038FB5D02EE3}"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407054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052848-FEED-AA4A-AD17-038FB5D02EE3}"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2215394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52848-FEED-AA4A-AD17-038FB5D02EE3}"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118939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52848-FEED-AA4A-AD17-038FB5D02EE3}"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379035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91"/>
          <a:ext cx="1587" cy="1587"/>
        </p:xfrm>
        <a:graphic>
          <a:graphicData uri="http://schemas.openxmlformats.org/presentationml/2006/ole">
            <mc:AlternateContent xmlns:mc="http://schemas.openxmlformats.org/markup-compatibility/2006">
              <mc:Choice xmlns:v="urn:schemas-microsoft-com:vml" Requires="v">
                <p:oleObj spid="_x0000_s3926"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9" y="1591"/>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325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451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17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294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54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250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724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039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41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31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2999"/>
            <a:ext cx="40386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2999"/>
            <a:ext cx="40386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32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094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360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518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689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466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06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980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81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11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85800"/>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0246"/>
            <a:ext cx="4040188" cy="40233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2" y="1143000"/>
            <a:ext cx="4041775" cy="685800"/>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2" y="1920246"/>
            <a:ext cx="4041775" cy="402335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4979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127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50E31-88AD-724E-A911-747D11B5BDF2}"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42AA28-80C5-FC4D-AD5F-4B8F18BB72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76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91"/>
          <a:ext cx="1587" cy="1587"/>
        </p:xfrm>
        <a:graphic>
          <a:graphicData uri="http://schemas.openxmlformats.org/presentationml/2006/ole">
            <mc:AlternateContent xmlns:mc="http://schemas.openxmlformats.org/markup-compatibility/2006">
              <mc:Choice xmlns:v="urn:schemas-microsoft-com:vml" Requires="v">
                <p:oleObj spid="_x0000_s495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1"/>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40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85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519628"/>
            <a:ext cx="8329613" cy="398213"/>
          </a:xfrm>
        </p:spPr>
        <p:txBody>
          <a:bodyPr/>
          <a:lstStyle>
            <a:lvl1pPr>
              <a:lnSpc>
                <a:spcPts val="1600"/>
              </a:lnSpc>
              <a:spcBef>
                <a:spcPts val="0"/>
              </a:spcBef>
              <a:defRPr sz="1400" b="1" baseline="0"/>
            </a:lvl1pPr>
            <a:lvl2pPr marL="171446" indent="-171446">
              <a:spcBef>
                <a:spcPts val="336"/>
              </a:spcBef>
              <a:spcAft>
                <a:spcPts val="0"/>
              </a:spcAft>
              <a:buClr>
                <a:schemeClr val="accent3">
                  <a:lumMod val="75000"/>
                </a:schemeClr>
              </a:buClr>
              <a:buFont typeface="Wingdings" panose="05000000000000000000" pitchFamily="2" charset="2"/>
              <a:buChar char="§"/>
              <a:defRPr sz="1300"/>
            </a:lvl2pPr>
            <a:lvl3pPr marL="342892" indent="-171446">
              <a:spcBef>
                <a:spcPts val="336"/>
              </a:spcBef>
              <a:buClr>
                <a:srgbClr val="3086AB"/>
              </a:buClr>
              <a:buFont typeface="Arial" panose="020B0604020202020204" pitchFamily="34" charset="0"/>
              <a:buChar char="•"/>
              <a:tabLst/>
              <a:defRPr baseline="0"/>
            </a:lvl3pPr>
            <a:lvl4pPr marL="515925" indent="-173034">
              <a:spcBef>
                <a:spcPts val="336"/>
              </a:spcBef>
              <a:spcAft>
                <a:spcPts val="0"/>
              </a:spcAft>
              <a:buFont typeface="Arial" panose="020B0604020202020204" pitchFamily="34" charset="0"/>
              <a:buChar char="-"/>
              <a:tabLst/>
              <a:defRPr baseline="0"/>
            </a:lvl4pPr>
            <a:lvl5pPr marL="687371" indent="-171446">
              <a:spcBef>
                <a:spcPts val="336"/>
              </a:spcBef>
              <a:defRPr baseline="0"/>
            </a:lvl5pPr>
          </a:lstStyle>
          <a:p>
            <a:pPr lvl="0"/>
            <a:r>
              <a:rPr lang="en-US" dirty="0"/>
              <a:t>Insert bullet list at full-width </a:t>
            </a:r>
            <a:r>
              <a:rPr lang="en-US"/>
              <a:t>of slide</a:t>
            </a:r>
            <a:endParaRPr lang="en-US" dirty="0"/>
          </a:p>
        </p:txBody>
      </p:sp>
      <p:sp>
        <p:nvSpPr>
          <p:cNvPr id="5" name="Footer Placeholder 4"/>
          <p:cNvSpPr>
            <a:spLocks noGrp="1"/>
          </p:cNvSpPr>
          <p:nvPr>
            <p:ph type="ftr" sz="quarter" idx="14"/>
          </p:nvPr>
        </p:nvSpPr>
        <p:spPr>
          <a:xfrm>
            <a:off x="3028950" y="6356351"/>
            <a:ext cx="3086100" cy="365125"/>
          </a:xfrm>
          <a:prstGeom prst="rect">
            <a:avLst/>
          </a:prstGeom>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a:xfrm>
            <a:off x="6457950" y="6356351"/>
            <a:ext cx="2057400" cy="365125"/>
          </a:xfrm>
          <a:prstGeom prst="rect">
            <a:avLst/>
          </a:prstGeom>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6" y="2038298"/>
            <a:ext cx="8347075" cy="4221604"/>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5125" y="646177"/>
            <a:ext cx="8329613"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6300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Full Width Head + Bold 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59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052848-FEED-AA4A-AD17-038FB5D02EE3}"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BDD5-9B50-734B-92AE-54B8A3F15F41}" type="slidenum">
              <a:rPr lang="en-US" smtClean="0"/>
              <a:t>‹#›</a:t>
            </a:fld>
            <a:endParaRPr lang="en-US"/>
          </a:p>
        </p:txBody>
      </p:sp>
    </p:spTree>
    <p:extLst>
      <p:ext uri="{BB962C8B-B14F-4D97-AF65-F5344CB8AC3E}">
        <p14:creationId xmlns:p14="http://schemas.microsoft.com/office/powerpoint/2010/main" val="257311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1"/>
            </p:custDataLst>
            <p:extLst/>
          </p:nvPr>
        </p:nvGraphicFramePr>
        <p:xfrm>
          <a:off x="1589" y="1591"/>
          <a:ext cx="1587" cy="1587"/>
        </p:xfrm>
        <a:graphic>
          <a:graphicData uri="http://schemas.openxmlformats.org/presentationml/2006/ole">
            <mc:AlternateContent xmlns:mc="http://schemas.openxmlformats.org/markup-compatibility/2006">
              <mc:Choice xmlns:v="urn:schemas-microsoft-com:vml" Requires="v">
                <p:oleObj spid="_x0000_s1878" name="think-cell Slide" r:id="rId12" imgW="216" imgH="216" progId="TCLayout.ActiveDocument.1">
                  <p:embed/>
                </p:oleObj>
              </mc:Choice>
              <mc:Fallback>
                <p:oleObj name="think-cell Slide" r:id="rId12" imgW="216" imgH="216" progId="TCLayout.ActiveDocument.1">
                  <p:embed/>
                  <p:pic>
                    <p:nvPicPr>
                      <p:cNvPr id="5" name="Object 4" hidden="1"/>
                      <p:cNvPicPr/>
                      <p:nvPr/>
                    </p:nvPicPr>
                    <p:blipFill>
                      <a:blip r:embed="rId13"/>
                      <a:stretch>
                        <a:fillRect/>
                      </a:stretch>
                    </p:blipFill>
                    <p:spPr>
                      <a:xfrm>
                        <a:off x="1589" y="1591"/>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0"/>
            <a:ext cx="8686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42999"/>
            <a:ext cx="82296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8730353" y="6532341"/>
            <a:ext cx="341760" cy="253916"/>
          </a:xfrm>
          <a:prstGeom prst="rect">
            <a:avLst/>
          </a:prstGeom>
          <a:noFill/>
        </p:spPr>
        <p:txBody>
          <a:bodyPr wrap="none" rtlCol="0">
            <a:spAutoFit/>
          </a:bodyPr>
          <a:lstStyle/>
          <a:p>
            <a:fld id="{AE41A955-C666-6648-B661-87D6253479FC}" type="slidenum">
              <a:rPr lang="en-US" sz="1050" smtClean="0">
                <a:solidFill>
                  <a:prstClr val="black"/>
                </a:solidFill>
              </a:rPr>
              <a:pPr/>
              <a:t>‹#›</a:t>
            </a:fld>
            <a:endParaRPr lang="en-US" sz="1050" dirty="0">
              <a:solidFill>
                <a:prstClr val="black"/>
              </a:solidFill>
            </a:endParaRPr>
          </a:p>
        </p:txBody>
      </p:sp>
    </p:spTree>
    <p:extLst>
      <p:ext uri="{BB962C8B-B14F-4D97-AF65-F5344CB8AC3E}">
        <p14:creationId xmlns:p14="http://schemas.microsoft.com/office/powerpoint/2010/main" val="23745443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sldNum="0" hdr="0" ftr="0" dt="0"/>
  <p:txStyles>
    <p:titleStyle>
      <a:lvl1pPr algn="l" defTabSz="342900" rtl="0" eaLnBrk="1" latinLnBrk="0" hangingPunct="1">
        <a:spcBef>
          <a:spcPct val="0"/>
        </a:spcBef>
        <a:buNone/>
        <a:defRPr sz="2400" kern="1200">
          <a:solidFill>
            <a:schemeClr val="bg1"/>
          </a:solidFill>
          <a:latin typeface="+mn-lt"/>
          <a:ea typeface="+mj-ea"/>
          <a:cs typeface="+mj-cs"/>
        </a:defRPr>
      </a:lvl1pPr>
    </p:titleStyle>
    <p:bodyStyle>
      <a:lvl1pPr marL="257175" indent="-257175" algn="l" defTabSz="342900" rtl="0" eaLnBrk="1" latinLnBrk="0" hangingPunct="1">
        <a:lnSpc>
          <a:spcPct val="114000"/>
        </a:lnSpc>
        <a:spcBef>
          <a:spcPts val="450"/>
        </a:spcBef>
        <a:buSzPct val="90000"/>
        <a:buFont typeface="Wingdings" charset="2"/>
        <a:buChar char="§"/>
        <a:defRPr sz="2100" kern="1200">
          <a:solidFill>
            <a:schemeClr val="tx1"/>
          </a:solidFill>
          <a:latin typeface="+mn-lt"/>
          <a:ea typeface="+mn-ea"/>
          <a:cs typeface="+mn-cs"/>
        </a:defRPr>
      </a:lvl1pPr>
      <a:lvl2pPr marL="557213" indent="-214313" algn="l" defTabSz="342900" rtl="0" eaLnBrk="1" latinLnBrk="0" hangingPunct="1">
        <a:lnSpc>
          <a:spcPct val="114000"/>
        </a:lnSpc>
        <a:spcBef>
          <a:spcPts val="300"/>
        </a:spcBef>
        <a:buSzPct val="90000"/>
        <a:buFont typeface="Arial"/>
        <a:buChar char="–"/>
        <a:defRPr sz="1800" kern="1200">
          <a:solidFill>
            <a:schemeClr val="tx1"/>
          </a:solidFill>
          <a:latin typeface="+mn-lt"/>
          <a:ea typeface="+mn-ea"/>
          <a:cs typeface="+mn-cs"/>
        </a:defRPr>
      </a:lvl2pPr>
      <a:lvl3pPr marL="857250" indent="-171450" algn="l" defTabSz="342900" rtl="0" eaLnBrk="1" latinLnBrk="0" hangingPunct="1">
        <a:lnSpc>
          <a:spcPct val="114000"/>
        </a:lnSpc>
        <a:spcBef>
          <a:spcPts val="225"/>
        </a:spcBef>
        <a:buSzPct val="90000"/>
        <a:buFont typeface="Arial"/>
        <a:buChar char="•"/>
        <a:defRPr sz="1500" kern="1200">
          <a:solidFill>
            <a:schemeClr val="tx1"/>
          </a:solidFill>
          <a:latin typeface="+mn-lt"/>
          <a:ea typeface="+mn-ea"/>
          <a:cs typeface="+mn-cs"/>
        </a:defRPr>
      </a:lvl3pPr>
      <a:lvl4pPr marL="1200150" indent="-171450" algn="l" defTabSz="342900" rtl="0" eaLnBrk="1" latinLnBrk="0" hangingPunct="1">
        <a:lnSpc>
          <a:spcPct val="114000"/>
        </a:lnSpc>
        <a:spcBef>
          <a:spcPts val="150"/>
        </a:spcBef>
        <a:buSzPct val="90000"/>
        <a:buFont typeface="Arial"/>
        <a:buChar char="–"/>
        <a:defRPr sz="1350" kern="1200">
          <a:solidFill>
            <a:schemeClr val="tx1"/>
          </a:solidFill>
          <a:latin typeface="+mn-lt"/>
          <a:ea typeface="+mn-ea"/>
          <a:cs typeface="+mn-cs"/>
        </a:defRPr>
      </a:lvl4pPr>
      <a:lvl5pPr marL="1543050" indent="-171450" algn="l" defTabSz="342900" rtl="0" eaLnBrk="1" latinLnBrk="0" hangingPunct="1">
        <a:lnSpc>
          <a:spcPct val="114000"/>
        </a:lnSpc>
        <a:spcBef>
          <a:spcPts val="150"/>
        </a:spcBef>
        <a:buSzPct val="90000"/>
        <a:buFont typeface="Arial"/>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52848-FEED-AA4A-AD17-038FB5D02EE3}" type="datetimeFigureOut">
              <a:rPr lang="en-US" smtClean="0"/>
              <a:t>7/19/2018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3BDD5-9B50-734B-92AE-54B8A3F15F41}" type="slidenum">
              <a:rPr lang="en-US" smtClean="0"/>
              <a:t>‹#›</a:t>
            </a:fld>
            <a:endParaRPr lang="en-US"/>
          </a:p>
        </p:txBody>
      </p:sp>
    </p:spTree>
    <p:extLst>
      <p:ext uri="{BB962C8B-B14F-4D97-AF65-F5344CB8AC3E}">
        <p14:creationId xmlns:p14="http://schemas.microsoft.com/office/powerpoint/2010/main" val="31272860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50E31-88AD-724E-A911-747D11B5BDF2}" type="datetimeFigureOut">
              <a:rPr lang="en-US" smtClean="0">
                <a:solidFill>
                  <a:prstClr val="black">
                    <a:tint val="75000"/>
                  </a:prstClr>
                </a:solidFill>
                <a:ea typeface="+mj-ea"/>
                <a:cs typeface="+mj-cs"/>
                <a:sym typeface="Circular Std"/>
              </a:rPr>
              <a:pPr/>
              <a:t>7/19/2018</a:t>
            </a:fld>
            <a:endParaRPr lang="en-US">
              <a:solidFill>
                <a:prstClr val="black">
                  <a:tint val="75000"/>
                </a:prstClr>
              </a:solidFill>
              <a:ea typeface="+mj-ea"/>
              <a:cs typeface="+mj-cs"/>
              <a:sym typeface="Circular Std"/>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mj-ea"/>
              <a:cs typeface="+mj-cs"/>
              <a:sym typeface="Circular Std"/>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AA28-80C5-FC4D-AD5F-4B8F18BB72BA}" type="slidenum">
              <a:rPr lang="en-US" smtClean="0">
                <a:solidFill>
                  <a:prstClr val="black">
                    <a:tint val="75000"/>
                  </a:prstClr>
                </a:solidFill>
                <a:ea typeface="+mj-ea"/>
                <a:cs typeface="+mj-cs"/>
                <a:sym typeface="Circular Std"/>
              </a:rPr>
              <a:pPr/>
              <a:t>‹#›</a:t>
            </a:fld>
            <a:endParaRPr lang="en-US">
              <a:solidFill>
                <a:prstClr val="black">
                  <a:tint val="75000"/>
                </a:prstClr>
              </a:solidFill>
              <a:ea typeface="+mj-ea"/>
              <a:cs typeface="+mj-cs"/>
              <a:sym typeface="Circular Std"/>
            </a:endParaRPr>
          </a:p>
        </p:txBody>
      </p:sp>
    </p:spTree>
    <p:extLst>
      <p:ext uri="{BB962C8B-B14F-4D97-AF65-F5344CB8AC3E}">
        <p14:creationId xmlns:p14="http://schemas.microsoft.com/office/powerpoint/2010/main" val="13648140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50E31-88AD-724E-A911-747D11B5BDF2}" type="datetimeFigureOut">
              <a:rPr lang="en-US" smtClean="0">
                <a:solidFill>
                  <a:prstClr val="black">
                    <a:tint val="75000"/>
                  </a:prstClr>
                </a:solidFill>
                <a:ea typeface="+mj-ea"/>
                <a:cs typeface="+mj-cs"/>
                <a:sym typeface="Circular Std"/>
              </a:rPr>
              <a:pPr/>
              <a:t>7/19/2018</a:t>
            </a:fld>
            <a:endParaRPr lang="en-US">
              <a:solidFill>
                <a:prstClr val="black">
                  <a:tint val="75000"/>
                </a:prstClr>
              </a:solidFill>
              <a:ea typeface="+mj-ea"/>
              <a:cs typeface="+mj-cs"/>
              <a:sym typeface="Circular Std"/>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mj-ea"/>
              <a:cs typeface="+mj-cs"/>
              <a:sym typeface="Circular Std"/>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2AA28-80C5-FC4D-AD5F-4B8F18BB72BA}" type="slidenum">
              <a:rPr lang="en-US" smtClean="0">
                <a:solidFill>
                  <a:prstClr val="black">
                    <a:tint val="75000"/>
                  </a:prstClr>
                </a:solidFill>
                <a:ea typeface="+mj-ea"/>
                <a:cs typeface="+mj-cs"/>
                <a:sym typeface="Circular Std"/>
              </a:rPr>
              <a:pPr/>
              <a:t>‹#›</a:t>
            </a:fld>
            <a:endParaRPr lang="en-US">
              <a:solidFill>
                <a:prstClr val="black">
                  <a:tint val="75000"/>
                </a:prstClr>
              </a:solidFill>
              <a:ea typeface="+mj-ea"/>
              <a:cs typeface="+mj-cs"/>
              <a:sym typeface="Circular Std"/>
            </a:endParaRPr>
          </a:p>
        </p:txBody>
      </p:sp>
    </p:spTree>
    <p:extLst>
      <p:ext uri="{BB962C8B-B14F-4D97-AF65-F5344CB8AC3E}">
        <p14:creationId xmlns:p14="http://schemas.microsoft.com/office/powerpoint/2010/main" val="26763530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9.jpe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jpg"/><Relationship Id="rId5" Type="http://schemas.openxmlformats.org/officeDocument/2006/relationships/image" Target="../media/image2.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50000"/>
            <a:extLst>
              <a:ext uri="{28A0092B-C50C-407E-A947-70E740481C1C}">
                <a14:useLocalDpi xmlns:a14="http://schemas.microsoft.com/office/drawing/2010/main" val="0"/>
              </a:ext>
            </a:extLst>
          </a:blip>
          <a:srcRect l="-5856" r="5247"/>
          <a:stretch/>
        </p:blipFill>
        <p:spPr>
          <a:xfrm>
            <a:off x="-565149" y="0"/>
            <a:ext cx="9709149" cy="6810374"/>
          </a:xfrm>
          <a:prstGeom prst="rect">
            <a:avLst/>
          </a:prstGeom>
        </p:spPr>
      </p:pic>
      <p:cxnSp>
        <p:nvCxnSpPr>
          <p:cNvPr id="4" name="Straight Connector 3"/>
          <p:cNvCxnSpPr/>
          <p:nvPr/>
        </p:nvCxnSpPr>
        <p:spPr>
          <a:xfrm flipV="1">
            <a:off x="0" y="6810375"/>
            <a:ext cx="9158288" cy="44450"/>
          </a:xfrm>
          <a:prstGeom prst="line">
            <a:avLst/>
          </a:prstGeom>
          <a:ln w="136525">
            <a:solidFill>
              <a:srgbClr val="C91B1A"/>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00917" y="5897148"/>
            <a:ext cx="8502788" cy="836126"/>
          </a:xfrm>
          <a:prstGeom prst="rect">
            <a:avLst/>
          </a:prstGeom>
          <a:noFill/>
        </p:spPr>
        <p:txBody>
          <a:bodyPr wrap="square" rtlCol="0">
            <a:spAutoFit/>
          </a:bodyPr>
          <a:lstStyle/>
          <a:p>
            <a:pPr marL="285750" indent="-285750" algn="ctr">
              <a:lnSpc>
                <a:spcPts val="2900"/>
              </a:lnSpc>
              <a:defRPr/>
            </a:pP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changingthegame</a:t>
            </a:r>
            <a:r>
              <a:rPr lang="en-US" sz="2400" b="1" dirty="0">
                <a:solidFill>
                  <a:prstClr val="black"/>
                </a:solidFill>
                <a:latin typeface="Helvetica Neue"/>
                <a:ea typeface="+mj-ea"/>
                <a:cs typeface="Helvetica Neue"/>
                <a:sym typeface="Circular Std"/>
              </a:rPr>
              <a:t>   #AIDS2108</a:t>
            </a:r>
            <a:endParaRPr lang="en-US" sz="2400" dirty="0">
              <a:solidFill>
                <a:prstClr val="black"/>
              </a:solidFill>
              <a:latin typeface="Helvetica Neue"/>
              <a:ea typeface="+mj-ea"/>
              <a:cs typeface="Helvetica Neue"/>
              <a:sym typeface="Circular Std"/>
            </a:endParaRPr>
          </a:p>
          <a:p>
            <a:pPr marL="285750" indent="-285750" algn="ctr">
              <a:lnSpc>
                <a:spcPts val="2900"/>
              </a:lnSpc>
              <a:defRPr/>
            </a:pPr>
            <a:r>
              <a:rPr lang="en-US" sz="2400" dirty="0">
                <a:solidFill>
                  <a:prstClr val="black"/>
                </a:solidFill>
                <a:latin typeface="Helvetica Neue"/>
                <a:ea typeface="+mj-ea"/>
                <a:cs typeface="Helvetica Neue"/>
                <a:sym typeface="Circular Std"/>
              </a:rPr>
              <a:t>Please tag </a:t>
            </a: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grassrootsoccer</a:t>
            </a:r>
            <a:endParaRPr lang="en-US" sz="2400" b="1" dirty="0">
              <a:solidFill>
                <a:prstClr val="black"/>
              </a:solidFill>
              <a:latin typeface="Helvetica Neue"/>
              <a:ea typeface="+mj-ea"/>
              <a:cs typeface="Helvetica Neue"/>
              <a:sym typeface="Circular Std"/>
            </a:endParaRPr>
          </a:p>
        </p:txBody>
      </p:sp>
      <p:sp>
        <p:nvSpPr>
          <p:cNvPr id="3" name="TextBox 2"/>
          <p:cNvSpPr txBox="1"/>
          <p:nvPr/>
        </p:nvSpPr>
        <p:spPr>
          <a:xfrm>
            <a:off x="202300" y="1265957"/>
            <a:ext cx="4212862" cy="3683060"/>
          </a:xfrm>
          <a:prstGeom prst="rect">
            <a:avLst/>
          </a:prstGeom>
          <a:noFill/>
        </p:spPr>
        <p:txBody>
          <a:bodyPr wrap="square" rtlCol="0">
            <a:spAutoFit/>
          </a:bodyPr>
          <a:lstStyle/>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CHANGING THE GAME IN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 ADOLESCENT-CENTERED DESIGN: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ASSETS, ACCESS, ADHERENCE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429" y="5897148"/>
            <a:ext cx="717917" cy="7179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36" y="271846"/>
            <a:ext cx="3392854" cy="7230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6774" y="5897148"/>
            <a:ext cx="772685" cy="7726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2185" y="5869231"/>
            <a:ext cx="828516" cy="828516"/>
          </a:xfrm>
          <a:prstGeom prst="rect">
            <a:avLst/>
          </a:prstGeom>
        </p:spPr>
      </p:pic>
    </p:spTree>
    <p:extLst>
      <p:ext uri="{BB962C8B-B14F-4D97-AF65-F5344CB8AC3E}">
        <p14:creationId xmlns:p14="http://schemas.microsoft.com/office/powerpoint/2010/main" val="210066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612" y="1540059"/>
            <a:ext cx="8815388" cy="346249"/>
          </a:xfrm>
          <a:prstGeom prst="rect">
            <a:avLst/>
          </a:prstGeom>
        </p:spPr>
        <p:txBody>
          <a:bodyPr wrap="square">
            <a:spAutoFit/>
          </a:bodyPr>
          <a:lstStyle/>
          <a:p>
            <a:pPr>
              <a:spcAft>
                <a:spcPts val="450"/>
              </a:spcAft>
            </a:pPr>
            <a:endParaRPr lang="en-ZA" sz="165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p:txBody>
      </p:sp>
      <p:sp>
        <p:nvSpPr>
          <p:cNvPr id="5" name="Title 1"/>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Calibri Light" charset="0"/>
                <a:ea typeface="Calibri Light" charset="0"/>
                <a:cs typeface="Calibri Light" charset="0"/>
              </a:rPr>
              <a:t>Adolescent girls and young women</a:t>
            </a:r>
            <a:r>
              <a:rPr lang="en-US" sz="2400" b="1" dirty="0">
                <a:solidFill>
                  <a:schemeClr val="bg1"/>
                </a:solidFill>
                <a:latin typeface="Calibri Light" charset="0"/>
                <a:ea typeface="Calibri Light" charset="0"/>
                <a:cs typeface="Calibri Light" charset="0"/>
              </a:rPr>
              <a:t>: What are we learning so far?</a:t>
            </a:r>
          </a:p>
        </p:txBody>
      </p:sp>
      <p:sp>
        <p:nvSpPr>
          <p:cNvPr id="7" name="Rectangle 6"/>
          <p:cNvSpPr/>
          <p:nvPr/>
        </p:nvSpPr>
        <p:spPr>
          <a:xfrm>
            <a:off x="195416" y="674819"/>
            <a:ext cx="8753168" cy="6017032"/>
          </a:xfrm>
          <a:prstGeom prst="rect">
            <a:avLst/>
          </a:prstGeom>
        </p:spPr>
        <p:txBody>
          <a:bodyPr wrap="square">
            <a:spAutoFit/>
          </a:bodyPr>
          <a:lstStyle/>
          <a:p>
            <a:pPr marL="257175" indent="-257175">
              <a:spcAft>
                <a:spcPts val="450"/>
              </a:spcAft>
              <a:buFont typeface="Arial" panose="020B0604020202020204" pitchFamily="34" charset="0"/>
              <a:buChar char="•"/>
            </a:pP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Most AGYW conceptualize HIV in the context of relationship management and preservation, not HIV specifically or even sexual and reproductive health more broadly. </a:t>
            </a:r>
          </a:p>
          <a:p>
            <a:pPr marL="257175" indent="-257175">
              <a:spcAft>
                <a:spcPts val="450"/>
              </a:spcAft>
              <a:buFont typeface="Arial" panose="020B0604020202020204" pitchFamily="34" charset="0"/>
              <a:buChar char="•"/>
            </a:pP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Risk and reward are often a feeling more than a cognitive assessment. Feelings of risk are limited to specific incidents, whereas the relationship rewards of high-risk behavior are continuous. Perceived rewards for safe behavior are almost non-existent.</a:t>
            </a:r>
          </a:p>
          <a:p>
            <a:pPr marL="257175" indent="-257175">
              <a:spcAft>
                <a:spcPts val="450"/>
              </a:spcAft>
              <a:buFont typeface="Arial" panose="020B0604020202020204" pitchFamily="34" charset="0"/>
              <a:buChar char="•"/>
            </a:pP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AGYW often conceptualize HIV prevention </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in terms of being a “good girl</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 Many believe </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that </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only someone who has multiple </a:t>
            </a:r>
            <a:r>
              <a:rPr lang="en-US" i="1" dirty="0" smtClean="0">
                <a:solidFill>
                  <a:schemeClr val="bg1">
                    <a:lumMod val="50000"/>
                  </a:schemeClr>
                </a:solidFill>
                <a:latin typeface="Calibri Light" panose="020F0302020204030204" pitchFamily="34" charset="0"/>
                <a:ea typeface="Calibri" charset="0"/>
                <a:cs typeface="Calibri Light" panose="020F0302020204030204" pitchFamily="34" charset="0"/>
              </a:rPr>
              <a:t>irregular</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 partners (“a different partner every week”) is at risk, while someone with one or even multiple </a:t>
            </a:r>
            <a:r>
              <a:rPr lang="en-US" i="1" dirty="0" smtClean="0">
                <a:solidFill>
                  <a:schemeClr val="bg1">
                    <a:lumMod val="50000"/>
                  </a:schemeClr>
                </a:solidFill>
                <a:latin typeface="Calibri Light" panose="020F0302020204030204" pitchFamily="34" charset="0"/>
                <a:ea typeface="Calibri" charset="0"/>
                <a:cs typeface="Calibri Light" panose="020F0302020204030204" pitchFamily="34" charset="0"/>
              </a:rPr>
              <a:t>regular</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 partners is not. </a:t>
            </a:r>
          </a:p>
          <a:p>
            <a:pPr marL="257175" indent="-257175">
              <a:spcAft>
                <a:spcPts val="450"/>
              </a:spcAft>
              <a:buFont typeface="Arial" panose="020B0604020202020204" pitchFamily="34" charset="0"/>
              <a:buChar char="•"/>
            </a:pP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Without effective counseling, a negative HIV test result may reinforce high-risk behaviors by “resetting the risk meter” and implicitly communicating that “what I have been doing is working” rather than “I dodged a bullet but now I need a better approach”. </a:t>
            </a:r>
          </a:p>
          <a:p>
            <a:pPr marL="257175" indent="-257175">
              <a:spcAft>
                <a:spcPts val="450"/>
              </a:spcAft>
              <a:buFont typeface="Arial" panose="020B0604020202020204" pitchFamily="34" charset="0"/>
              <a:buChar char="•"/>
            </a:pP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 Many AGYW underestimate the burden of living with HIV, feeling that the availability of treatment means that HIV is not something that would significantly affect quality of life.</a:t>
            </a:r>
          </a:p>
          <a:p>
            <a:pPr marL="257175" indent="-257175">
              <a:spcAft>
                <a:spcPts val="450"/>
              </a:spcAft>
              <a:buFont typeface="Arial" panose="020B0604020202020204" pitchFamily="34" charset="0"/>
              <a:buChar char="•"/>
            </a:pP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Reliable, non-judgmental guidance can be hard to find. Peers may </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empathize with AGYW </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but are </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not </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seen as knowledgeable. Parents and healthcare providers may be </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knowledgeable </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but often do not </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empathize. </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Male partners are also generally not empathetic.</a:t>
            </a:r>
          </a:p>
          <a:p>
            <a:pPr marL="257175" indent="-257175">
              <a:spcAft>
                <a:spcPts val="450"/>
              </a:spcAft>
              <a:buFont typeface="Arial" panose="020B0604020202020204" pitchFamily="34" charset="0"/>
              <a:buChar char="•"/>
            </a:pPr>
            <a:r>
              <a:rPr lang="en-US" b="1" dirty="0" smtClean="0">
                <a:solidFill>
                  <a:schemeClr val="accent1"/>
                </a:solidFill>
                <a:latin typeface="Calibri Light" panose="020F0302020204030204" pitchFamily="34" charset="0"/>
                <a:ea typeface="Calibri" charset="0"/>
                <a:cs typeface="Calibri Light" panose="020F0302020204030204" pitchFamily="34" charset="0"/>
              </a:rPr>
              <a:t>We sometimes fall into thinking of AGYW as irrational in engaging in high-risk behavior, rather than recognizing how their decisions relate to broader life goals and priorities and finding ways to align and integrate HIV prevention into those goals and priorities.</a:t>
            </a:r>
            <a:endPar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endParaRPr>
          </a:p>
        </p:txBody>
      </p:sp>
    </p:spTree>
    <p:extLst>
      <p:ext uri="{BB962C8B-B14F-4D97-AF65-F5344CB8AC3E}">
        <p14:creationId xmlns:p14="http://schemas.microsoft.com/office/powerpoint/2010/main" val="1120873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612" y="1540059"/>
            <a:ext cx="8815388" cy="346249"/>
          </a:xfrm>
          <a:prstGeom prst="rect">
            <a:avLst/>
          </a:prstGeom>
        </p:spPr>
        <p:txBody>
          <a:bodyPr wrap="square">
            <a:spAutoFit/>
          </a:bodyPr>
          <a:lstStyle/>
          <a:p>
            <a:pPr>
              <a:spcAft>
                <a:spcPts val="450"/>
              </a:spcAft>
            </a:pPr>
            <a:endParaRPr lang="en-ZA" sz="165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p:txBody>
      </p:sp>
      <p:sp>
        <p:nvSpPr>
          <p:cNvPr id="5" name="Title 1"/>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Calibri Light" charset="0"/>
                <a:ea typeface="Calibri Light" charset="0"/>
                <a:cs typeface="Calibri Light" charset="0"/>
              </a:rPr>
              <a:t>Disclosures</a:t>
            </a:r>
            <a:endParaRPr lang="en-US" sz="2400" b="1" dirty="0">
              <a:solidFill>
                <a:schemeClr val="bg1"/>
              </a:solidFill>
              <a:latin typeface="Calibri Light" charset="0"/>
              <a:ea typeface="Calibri Light" charset="0"/>
              <a:cs typeface="Calibri Light" charset="0"/>
            </a:endParaRPr>
          </a:p>
        </p:txBody>
      </p:sp>
      <p:sp>
        <p:nvSpPr>
          <p:cNvPr id="7" name="Rectangle 6"/>
          <p:cNvSpPr/>
          <p:nvPr/>
        </p:nvSpPr>
        <p:spPr>
          <a:xfrm>
            <a:off x="195416" y="674819"/>
            <a:ext cx="8753168" cy="3798476"/>
          </a:xfrm>
          <a:prstGeom prst="rect">
            <a:avLst/>
          </a:prstGeom>
        </p:spPr>
        <p:txBody>
          <a:bodyPr wrap="square">
            <a:spAutoFit/>
          </a:bodyPr>
          <a:lstStyle/>
          <a:p>
            <a:pPr>
              <a:spcAft>
                <a:spcPts val="450"/>
              </a:spcAft>
            </a:pPr>
            <a:r>
              <a:rPr lang="en-US" sz="2000" b="1" dirty="0" smtClean="0">
                <a:solidFill>
                  <a:schemeClr val="accent1"/>
                </a:solidFill>
                <a:latin typeface="Calibri Light" panose="020F0302020204030204" pitchFamily="34" charset="0"/>
                <a:ea typeface="Calibri" charset="0"/>
                <a:cs typeface="Calibri Light" panose="020F0302020204030204" pitchFamily="34" charset="0"/>
              </a:rPr>
              <a:t>Funders:</a:t>
            </a: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 </a:t>
            </a:r>
          </a:p>
          <a:p>
            <a:pPr>
              <a:spcAft>
                <a:spcPts val="450"/>
              </a:spcAft>
            </a:pP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Bill </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&amp; Melinda Gates </a:t>
            </a: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Foundation</a:t>
            </a:r>
          </a:p>
          <a:p>
            <a:pPr>
              <a:spcAft>
                <a:spcPts val="450"/>
              </a:spcAft>
            </a:pP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Maverick Collective </a:t>
            </a:r>
            <a:endPar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endParaRPr>
          </a:p>
          <a:p>
            <a:pPr>
              <a:spcAft>
                <a:spcPts val="450"/>
              </a:spcAft>
            </a:pPr>
            <a:endPar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endParaRPr>
          </a:p>
          <a:p>
            <a:pPr>
              <a:spcAft>
                <a:spcPts val="450"/>
              </a:spcAft>
            </a:pPr>
            <a:r>
              <a:rPr lang="en-US" sz="2000" b="1" dirty="0" smtClean="0">
                <a:solidFill>
                  <a:schemeClr val="accent1"/>
                </a:solidFill>
                <a:latin typeface="Calibri Light" panose="020F0302020204030204" pitchFamily="34" charset="0"/>
                <a:ea typeface="Calibri" charset="0"/>
                <a:cs typeface="Calibri Light" panose="020F0302020204030204" pitchFamily="34" charset="0"/>
              </a:rPr>
              <a:t>Advisory Board:</a:t>
            </a:r>
            <a:endPar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endParaRPr>
          </a:p>
          <a:p>
            <a:pPr>
              <a:spcAft>
                <a:spcPts val="450"/>
              </a:spcAft>
            </a:pP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Anova Health, Bill &amp; Melinda Gates Foundation, BroadReach, Centre for Communication Impact (CCI), CDC, Clinton Health Access Initiative (CHAI), FHI 360, Foundation for Professional Development (FPD), </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Global Fund, </a:t>
            </a: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Health Systems Trust, NACOSA, South African National Department of Health, Right to Care, Society </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for Family Health (SFH</a:t>
            </a: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 Sonke Gender Justice, South African National AIDS Council (SANAC), USAID</a:t>
            </a:r>
          </a:p>
        </p:txBody>
      </p:sp>
    </p:spTree>
    <p:extLst>
      <p:ext uri="{BB962C8B-B14F-4D97-AF65-F5344CB8AC3E}">
        <p14:creationId xmlns:p14="http://schemas.microsoft.com/office/powerpoint/2010/main" val="2512945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612" y="1540059"/>
            <a:ext cx="8815388" cy="346249"/>
          </a:xfrm>
          <a:prstGeom prst="rect">
            <a:avLst/>
          </a:prstGeom>
        </p:spPr>
        <p:txBody>
          <a:bodyPr wrap="square">
            <a:spAutoFit/>
          </a:bodyPr>
          <a:lstStyle/>
          <a:p>
            <a:pPr>
              <a:spcAft>
                <a:spcPts val="450"/>
              </a:spcAft>
            </a:pPr>
            <a:endParaRPr lang="en-ZA" sz="165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p:txBody>
      </p:sp>
      <p:sp>
        <p:nvSpPr>
          <p:cNvPr id="5" name="Title 1"/>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Calibri Light" charset="0"/>
                <a:ea typeface="Calibri Light" charset="0"/>
                <a:cs typeface="Calibri Light" charset="0"/>
              </a:rPr>
              <a:t>Acknowledgements</a:t>
            </a:r>
            <a:endParaRPr lang="en-US" sz="2400" b="1" dirty="0">
              <a:solidFill>
                <a:schemeClr val="bg1"/>
              </a:solidFill>
              <a:latin typeface="Calibri Light" charset="0"/>
              <a:ea typeface="Calibri Light" charset="0"/>
              <a:cs typeface="Calibri Light" charset="0"/>
            </a:endParaRPr>
          </a:p>
        </p:txBody>
      </p:sp>
      <p:sp>
        <p:nvSpPr>
          <p:cNvPr id="7" name="Rectangle 6"/>
          <p:cNvSpPr/>
          <p:nvPr/>
        </p:nvSpPr>
        <p:spPr>
          <a:xfrm>
            <a:off x="195416" y="674819"/>
            <a:ext cx="8753168" cy="4885953"/>
          </a:xfrm>
          <a:prstGeom prst="rect">
            <a:avLst/>
          </a:prstGeom>
        </p:spPr>
        <p:txBody>
          <a:bodyPr wrap="square">
            <a:spAutoFit/>
          </a:bodyPr>
          <a:lstStyle/>
          <a:p>
            <a:pPr>
              <a:spcAft>
                <a:spcPts val="450"/>
              </a:spcAft>
            </a:pPr>
            <a:r>
              <a:rPr lang="en-US" sz="2000" b="1" dirty="0">
                <a:solidFill>
                  <a:schemeClr val="accent1"/>
                </a:solidFill>
                <a:latin typeface="Calibri Light" panose="020F0302020204030204" pitchFamily="34" charset="0"/>
                <a:ea typeface="Calibri" charset="0"/>
                <a:cs typeface="Calibri Light" panose="020F0302020204030204" pitchFamily="34" charset="0"/>
              </a:rPr>
              <a:t>We gratefully acknowledge the guidance and support that we have received from more stakeholders than we have space to mention. Particular thanks to:</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 </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National Department of Health</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Provincial Departments of Health in KZN and MPU</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Premier’s Office/Provincial AIDS Council in KZN and MPU </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District teams in Ehlanzeni, eThekwini, </a:t>
            </a:r>
            <a:r>
              <a:rPr lang="en-US" dirty="0" err="1">
                <a:solidFill>
                  <a:schemeClr val="bg1">
                    <a:lumMod val="50000"/>
                  </a:schemeClr>
                </a:solidFill>
                <a:latin typeface="Calibri Light" panose="020F0302020204030204" pitchFamily="34" charset="0"/>
                <a:ea typeface="Calibri" charset="0"/>
                <a:cs typeface="Calibri Light" panose="020F0302020204030204" pitchFamily="34" charset="0"/>
              </a:rPr>
              <a:t>Gert</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 </a:t>
            </a:r>
            <a:r>
              <a:rPr lang="en-US" dirty="0" err="1">
                <a:solidFill>
                  <a:schemeClr val="bg1">
                    <a:lumMod val="50000"/>
                  </a:schemeClr>
                </a:solidFill>
                <a:latin typeface="Calibri Light" panose="020F0302020204030204" pitchFamily="34" charset="0"/>
                <a:ea typeface="Calibri" charset="0"/>
                <a:cs typeface="Calibri Light" panose="020F0302020204030204" pitchFamily="34" charset="0"/>
              </a:rPr>
              <a:t>Sibande</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 King Cetshwayo, Nkangala, </a:t>
            </a:r>
            <a:r>
              <a:rPr lang="en-US" dirty="0" err="1">
                <a:solidFill>
                  <a:schemeClr val="bg1">
                    <a:lumMod val="50000"/>
                  </a:schemeClr>
                </a:solidFill>
                <a:latin typeface="Calibri Light" panose="020F0302020204030204" pitchFamily="34" charset="0"/>
                <a:ea typeface="Calibri" charset="0"/>
                <a:cs typeface="Calibri Light" panose="020F0302020204030204" pitchFamily="34" charset="0"/>
              </a:rPr>
              <a:t>Ugu</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 uMgungundlovu and Zululand</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South African National AIDS Council (SANAC)</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Foundation for Professional Development (research co-sponsor)</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Implementing partners including Anova, BroadReach, CCI, CHAI, FHI 360, Health Systems Trust, </a:t>
            </a:r>
            <a:r>
              <a:rPr lang="en-US" dirty="0" err="1">
                <a:solidFill>
                  <a:schemeClr val="bg1">
                    <a:lumMod val="50000"/>
                  </a:schemeClr>
                </a:solidFill>
                <a:latin typeface="Calibri Light" panose="020F0302020204030204" pitchFamily="34" charset="0"/>
                <a:ea typeface="Calibri" charset="0"/>
                <a:cs typeface="Calibri Light" panose="020F0302020204030204" pitchFamily="34" charset="0"/>
              </a:rPr>
              <a:t>MatCH</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 NACOSA, Right to Care, SFH and Sonke.</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Research </a:t>
            </a:r>
            <a:r>
              <a:rPr lang="en-US" dirty="0" err="1">
                <a:solidFill>
                  <a:schemeClr val="bg1">
                    <a:lumMod val="50000"/>
                  </a:schemeClr>
                </a:solidFill>
                <a:latin typeface="Calibri Light" panose="020F0302020204030204" pitchFamily="34" charset="0"/>
                <a:ea typeface="Calibri" charset="0"/>
                <a:cs typeface="Calibri Light" panose="020F0302020204030204" pitchFamily="34" charset="0"/>
              </a:rPr>
              <a:t>organisations</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 including AHRI, FHI 360, CAPRISA, </a:t>
            </a:r>
            <a:r>
              <a:rPr lang="en-US" dirty="0" err="1">
                <a:solidFill>
                  <a:schemeClr val="bg1">
                    <a:lumMod val="50000"/>
                  </a:schemeClr>
                </a:solidFill>
                <a:latin typeface="Calibri Light" panose="020F0302020204030204" pitchFamily="34" charset="0"/>
                <a:ea typeface="Calibri" charset="0"/>
                <a:cs typeface="Calibri Light" panose="020F0302020204030204" pitchFamily="34" charset="0"/>
              </a:rPr>
              <a:t>Epicentre</a:t>
            </a: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 Genesis Analytics, HSRC, MRC, Pop Council, RTI and WRHI.</a:t>
            </a:r>
          </a:p>
          <a:p>
            <a:pPr marL="257175" indent="-257175">
              <a:spcAft>
                <a:spcPts val="450"/>
              </a:spcAft>
              <a:buFont typeface="Arial" panose="020B0604020202020204" pitchFamily="34" charset="0"/>
              <a:buChar char="•"/>
            </a:pPr>
            <a:r>
              <a:rPr lang="en-US" dirty="0">
                <a:solidFill>
                  <a:schemeClr val="bg1">
                    <a:lumMod val="50000"/>
                  </a:schemeClr>
                </a:solidFill>
                <a:latin typeface="Calibri Light" panose="020F0302020204030204" pitchFamily="34" charset="0"/>
                <a:ea typeface="Calibri" charset="0"/>
                <a:cs typeface="Calibri Light" panose="020F0302020204030204" pitchFamily="34" charset="0"/>
              </a:rPr>
              <a:t>Funding agencies including the Bill &amp; Melinda Gates Foundation, CDC, Global Fund, UNITAID and USAID</a:t>
            </a:r>
            <a:r>
              <a:rPr lang="en-US" dirty="0" smtClean="0">
                <a:solidFill>
                  <a:schemeClr val="bg1">
                    <a:lumMod val="50000"/>
                  </a:schemeClr>
                </a:solidFill>
                <a:latin typeface="Calibri Light" panose="020F0302020204030204" pitchFamily="34" charset="0"/>
                <a:ea typeface="Calibri" charset="0"/>
                <a:cs typeface="Calibri Light" panose="020F0302020204030204" pitchFamily="34" charset="0"/>
              </a:rPr>
              <a:t>.</a:t>
            </a:r>
            <a:endParaRPr lang="en-US" dirty="0">
              <a:solidFill>
                <a:schemeClr val="bg1">
                  <a:lumMod val="50000"/>
                </a:schemeClr>
              </a:solidFill>
              <a:latin typeface="Calibri Light" panose="020F0302020204030204" pitchFamily="34" charset="0"/>
              <a:ea typeface="Calibri" charset="0"/>
              <a:cs typeface="Calibri Light" panose="020F0302020204030204" pitchFamily="34" charset="0"/>
            </a:endParaRPr>
          </a:p>
        </p:txBody>
      </p:sp>
    </p:spTree>
    <p:extLst>
      <p:ext uri="{BB962C8B-B14F-4D97-AF65-F5344CB8AC3E}">
        <p14:creationId xmlns:p14="http://schemas.microsoft.com/office/powerpoint/2010/main" val="878847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0" y="0"/>
            <a:ext cx="9144000" cy="6858000"/>
          </a:xfrm>
          <a:prstGeom prst="rect">
            <a:avLst/>
          </a:prstGeom>
          <a:noFill/>
          <a:ln>
            <a:noFill/>
          </a:ln>
        </p:spPr>
      </p:pic>
      <p:sp>
        <p:nvSpPr>
          <p:cNvPr id="2" name="TextBox 1"/>
          <p:cNvSpPr txBox="1"/>
          <p:nvPr/>
        </p:nvSpPr>
        <p:spPr>
          <a:xfrm>
            <a:off x="6695768" y="224105"/>
            <a:ext cx="2231923" cy="1938992"/>
          </a:xfrm>
          <a:prstGeom prst="rect">
            <a:avLst/>
          </a:prstGeom>
          <a:solidFill>
            <a:schemeClr val="accent1">
              <a:lumMod val="50000"/>
            </a:schemeClr>
          </a:solidFill>
        </p:spPr>
        <p:txBody>
          <a:bodyPr wrap="square" rtlCol="0">
            <a:spAutoFit/>
          </a:bodyPr>
          <a:lstStyle/>
          <a:p>
            <a:pPr algn="ctr"/>
            <a:endParaRPr lang="en-ZA" sz="4000" dirty="0" smtClean="0">
              <a:solidFill>
                <a:schemeClr val="bg1"/>
              </a:solidFill>
            </a:endParaRPr>
          </a:p>
          <a:p>
            <a:pPr algn="ctr"/>
            <a:r>
              <a:rPr lang="en-ZA" sz="4000" dirty="0" smtClean="0">
                <a:solidFill>
                  <a:schemeClr val="bg1"/>
                </a:solidFill>
              </a:rPr>
              <a:t>THANKS!</a:t>
            </a:r>
          </a:p>
          <a:p>
            <a:pPr algn="ctr"/>
            <a:endParaRPr lang="en-ZA" sz="4000" dirty="0">
              <a:solidFill>
                <a:schemeClr val="bg1"/>
              </a:solidFill>
            </a:endParaRPr>
          </a:p>
        </p:txBody>
      </p:sp>
    </p:spTree>
    <p:extLst>
      <p:ext uri="{BB962C8B-B14F-4D97-AF65-F5344CB8AC3E}">
        <p14:creationId xmlns:p14="http://schemas.microsoft.com/office/powerpoint/2010/main" val="2616675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alphaModFix amt="50000"/>
            <a:extLst>
              <a:ext uri="{28A0092B-C50C-407E-A947-70E740481C1C}">
                <a14:useLocalDpi xmlns:a14="http://schemas.microsoft.com/office/drawing/2010/main" val="0"/>
              </a:ext>
            </a:extLst>
          </a:blip>
          <a:srcRect l="-5856" r="5247"/>
          <a:stretch/>
        </p:blipFill>
        <p:spPr>
          <a:xfrm>
            <a:off x="-565149" y="0"/>
            <a:ext cx="9709149" cy="6810374"/>
          </a:xfrm>
          <a:prstGeom prst="rect">
            <a:avLst/>
          </a:prstGeom>
        </p:spPr>
      </p:pic>
      <p:cxnSp>
        <p:nvCxnSpPr>
          <p:cNvPr id="4" name="Straight Connector 3"/>
          <p:cNvCxnSpPr/>
          <p:nvPr/>
        </p:nvCxnSpPr>
        <p:spPr>
          <a:xfrm flipV="1">
            <a:off x="0" y="6810375"/>
            <a:ext cx="9158288" cy="44450"/>
          </a:xfrm>
          <a:prstGeom prst="line">
            <a:avLst/>
          </a:prstGeom>
          <a:ln w="136525">
            <a:solidFill>
              <a:srgbClr val="C91B1A"/>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00917" y="5897148"/>
            <a:ext cx="8502788" cy="836126"/>
          </a:xfrm>
          <a:prstGeom prst="rect">
            <a:avLst/>
          </a:prstGeom>
          <a:noFill/>
        </p:spPr>
        <p:txBody>
          <a:bodyPr wrap="square" rtlCol="0">
            <a:spAutoFit/>
          </a:bodyPr>
          <a:lstStyle/>
          <a:p>
            <a:pPr marL="285750" indent="-285750" algn="ctr">
              <a:lnSpc>
                <a:spcPts val="2900"/>
              </a:lnSpc>
              <a:defRPr/>
            </a:pP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changingthegame</a:t>
            </a:r>
            <a:r>
              <a:rPr lang="en-US" sz="2400" b="1" dirty="0">
                <a:solidFill>
                  <a:prstClr val="black"/>
                </a:solidFill>
                <a:latin typeface="Helvetica Neue"/>
                <a:ea typeface="+mj-ea"/>
                <a:cs typeface="Helvetica Neue"/>
                <a:sym typeface="Circular Std"/>
              </a:rPr>
              <a:t>   #AIDS2108</a:t>
            </a:r>
            <a:endParaRPr lang="en-US" sz="2400" dirty="0">
              <a:solidFill>
                <a:prstClr val="black"/>
              </a:solidFill>
              <a:latin typeface="Helvetica Neue"/>
              <a:ea typeface="+mj-ea"/>
              <a:cs typeface="Helvetica Neue"/>
              <a:sym typeface="Circular Std"/>
            </a:endParaRPr>
          </a:p>
          <a:p>
            <a:pPr marL="285750" indent="-285750" algn="ctr">
              <a:lnSpc>
                <a:spcPts val="2900"/>
              </a:lnSpc>
              <a:defRPr/>
            </a:pPr>
            <a:r>
              <a:rPr lang="en-US" sz="2400" dirty="0">
                <a:solidFill>
                  <a:prstClr val="black"/>
                </a:solidFill>
                <a:latin typeface="Helvetica Neue"/>
                <a:ea typeface="+mj-ea"/>
                <a:cs typeface="Helvetica Neue"/>
                <a:sym typeface="Circular Std"/>
              </a:rPr>
              <a:t>Please tag </a:t>
            </a:r>
            <a:r>
              <a:rPr lang="en-US" sz="2400" b="1" dirty="0">
                <a:solidFill>
                  <a:prstClr val="black"/>
                </a:solidFill>
                <a:latin typeface="Helvetica Neue"/>
                <a:ea typeface="+mj-ea"/>
                <a:cs typeface="Helvetica Neue"/>
                <a:sym typeface="Circular Std"/>
              </a:rPr>
              <a:t>@</a:t>
            </a:r>
            <a:r>
              <a:rPr lang="en-US" sz="2400" b="1" dirty="0" err="1">
                <a:solidFill>
                  <a:prstClr val="black"/>
                </a:solidFill>
                <a:latin typeface="Helvetica Neue"/>
                <a:ea typeface="+mj-ea"/>
                <a:cs typeface="Helvetica Neue"/>
                <a:sym typeface="Circular Std"/>
              </a:rPr>
              <a:t>grassrootsoccer</a:t>
            </a:r>
            <a:endParaRPr lang="en-US" sz="2400" b="1" dirty="0">
              <a:solidFill>
                <a:prstClr val="black"/>
              </a:solidFill>
              <a:latin typeface="Helvetica Neue"/>
              <a:ea typeface="+mj-ea"/>
              <a:cs typeface="Helvetica Neue"/>
              <a:sym typeface="Circular Std"/>
            </a:endParaRPr>
          </a:p>
        </p:txBody>
      </p:sp>
      <p:sp>
        <p:nvSpPr>
          <p:cNvPr id="3" name="TextBox 2"/>
          <p:cNvSpPr txBox="1"/>
          <p:nvPr/>
        </p:nvSpPr>
        <p:spPr>
          <a:xfrm>
            <a:off x="202300" y="1265957"/>
            <a:ext cx="4212862" cy="3683060"/>
          </a:xfrm>
          <a:prstGeom prst="rect">
            <a:avLst/>
          </a:prstGeom>
          <a:noFill/>
        </p:spPr>
        <p:txBody>
          <a:bodyPr wrap="square" rtlCol="0">
            <a:spAutoFit/>
          </a:bodyPr>
          <a:lstStyle/>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CHANGING THE GAME IN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 ADOLESCENT-CENTERED DESIGN:</a:t>
            </a:r>
          </a:p>
          <a:p>
            <a:pPr algn="ctr">
              <a:lnSpc>
                <a:spcPts val="4020"/>
              </a:lnSpc>
            </a:pPr>
            <a:r>
              <a:rPr lang="en-US" sz="3200" b="1" dirty="0">
                <a:solidFill>
                  <a:prstClr val="black"/>
                </a:solidFill>
                <a:latin typeface="Helvetica Neue Condensed" charset="0"/>
                <a:ea typeface="Helvetica Neue Condensed" charset="0"/>
                <a:cs typeface="Helvetica Neue Condensed" charset="0"/>
                <a:sym typeface="Circular Std"/>
              </a:rPr>
              <a:t>ASSETS, ACCESS, ADHERENCE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429" y="5897148"/>
            <a:ext cx="717917" cy="7179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36" y="271846"/>
            <a:ext cx="3392854" cy="7230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6774" y="5897148"/>
            <a:ext cx="772685" cy="7726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2185" y="5869231"/>
            <a:ext cx="828516" cy="828516"/>
          </a:xfrm>
          <a:prstGeom prst="rect">
            <a:avLst/>
          </a:prstGeom>
        </p:spPr>
      </p:pic>
    </p:spTree>
    <p:extLst>
      <p:ext uri="{BB962C8B-B14F-4D97-AF65-F5344CB8AC3E}">
        <p14:creationId xmlns:p14="http://schemas.microsoft.com/office/powerpoint/2010/main" val="3615586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3116997"/>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base">
              <a:spcBef>
                <a:spcPct val="0"/>
              </a:spcBef>
              <a:spcAft>
                <a:spcPct val="0"/>
              </a:spcAft>
              <a:defRPr/>
            </a:pPr>
            <a:endParaRPr lang="en-US" sz="1500" dirty="0">
              <a:solidFill>
                <a:prstClr val="white"/>
              </a:solidFill>
              <a:latin typeface="Calibri"/>
            </a:endParaRPr>
          </a:p>
        </p:txBody>
      </p:sp>
      <p:graphicFrame>
        <p:nvGraphicFramePr>
          <p:cNvPr id="3" name="Object 2" hidden="1"/>
          <p:cNvGraphicFramePr>
            <a:graphicFrameLocks noChangeAspect="1"/>
          </p:cNvGraphicFramePr>
          <p:nvPr>
            <p:custDataLst>
              <p:tags r:id="rId2"/>
            </p:custDataLst>
            <p:extLst/>
          </p:nvPr>
        </p:nvGraphicFramePr>
        <p:xfrm>
          <a:off x="1144193" y="858839"/>
          <a:ext cx="1190" cy="1587"/>
        </p:xfrm>
        <a:graphic>
          <a:graphicData uri="http://schemas.openxmlformats.org/presentationml/2006/ole">
            <mc:AlternateContent xmlns:mc="http://schemas.openxmlformats.org/markup-compatibility/2006">
              <mc:Choice xmlns:v="urn:schemas-microsoft-com:vml" Requires="v">
                <p:oleObj spid="_x0000_s630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44193" y="858839"/>
                        <a:ext cx="1190" cy="1587"/>
                      </a:xfrm>
                      <a:prstGeom prst="rect">
                        <a:avLst/>
                      </a:prstGeom>
                    </p:spPr>
                  </p:pic>
                </p:oleObj>
              </mc:Fallback>
            </mc:AlternateContent>
          </a:graphicData>
        </a:graphic>
      </p:graphicFrame>
      <p:sp>
        <p:nvSpPr>
          <p:cNvPr id="6" name="TextBox 5"/>
          <p:cNvSpPr txBox="1"/>
          <p:nvPr/>
        </p:nvSpPr>
        <p:spPr>
          <a:xfrm>
            <a:off x="281669" y="300840"/>
            <a:ext cx="8611609" cy="2816156"/>
          </a:xfrm>
          <a:prstGeom prst="rect">
            <a:avLst/>
          </a:prstGeom>
          <a:noFill/>
        </p:spPr>
        <p:txBody>
          <a:bodyPr wrap="square" rtlCol="0">
            <a:spAutoFit/>
          </a:bodyPr>
          <a:lstStyle/>
          <a:p>
            <a:r>
              <a:rPr lang="en-US" sz="3300" b="1" spc="225" dirty="0">
                <a:solidFill>
                  <a:schemeClr val="bg1"/>
                </a:solidFill>
                <a:latin typeface="+mj-lt"/>
                <a:ea typeface="Arial" charset="0"/>
                <a:cs typeface="Arial" charset="0"/>
              </a:rPr>
              <a:t>Breaking the Cycle of Transmission:</a:t>
            </a:r>
            <a:br>
              <a:rPr lang="en-US" sz="3300" b="1" spc="225" dirty="0">
                <a:solidFill>
                  <a:schemeClr val="bg1"/>
                </a:solidFill>
                <a:latin typeface="+mj-lt"/>
                <a:ea typeface="Arial" charset="0"/>
                <a:cs typeface="Arial" charset="0"/>
              </a:rPr>
            </a:br>
            <a:r>
              <a:rPr lang="en-US" sz="2400" spc="225" dirty="0">
                <a:solidFill>
                  <a:schemeClr val="bg1"/>
                </a:solidFill>
                <a:latin typeface="+mj-lt"/>
                <a:ea typeface="Arial" charset="0"/>
                <a:cs typeface="Arial" charset="0"/>
              </a:rPr>
              <a:t>Increasing </a:t>
            </a:r>
            <a:r>
              <a:rPr lang="en-US" sz="2400" spc="225" dirty="0" smtClean="0">
                <a:solidFill>
                  <a:schemeClr val="bg1"/>
                </a:solidFill>
                <a:latin typeface="+mj-lt"/>
                <a:ea typeface="Arial" charset="0"/>
                <a:cs typeface="Arial" charset="0"/>
              </a:rPr>
              <a:t>adoption of and adherence to </a:t>
            </a:r>
            <a:r>
              <a:rPr lang="en-US" sz="2400" spc="225" dirty="0">
                <a:solidFill>
                  <a:schemeClr val="bg1"/>
                </a:solidFill>
                <a:latin typeface="+mj-lt"/>
                <a:ea typeface="Arial" charset="0"/>
                <a:cs typeface="Arial" charset="0"/>
              </a:rPr>
              <a:t>HIV prevention among adolescent girls and young women </a:t>
            </a:r>
            <a:r>
              <a:rPr lang="en-US" sz="2400" spc="225" dirty="0" smtClean="0">
                <a:solidFill>
                  <a:schemeClr val="bg1"/>
                </a:solidFill>
                <a:latin typeface="+mj-lt"/>
                <a:ea typeface="Arial" charset="0"/>
                <a:cs typeface="Arial" charset="0"/>
              </a:rPr>
              <a:t>(AVAC)</a:t>
            </a:r>
            <a:endParaRPr lang="en-US" sz="2400" spc="225" dirty="0">
              <a:solidFill>
                <a:schemeClr val="bg1"/>
              </a:solidFill>
              <a:latin typeface="+mj-lt"/>
              <a:ea typeface="Arial" charset="0"/>
              <a:cs typeface="Arial" charset="0"/>
            </a:endParaRPr>
          </a:p>
          <a:p>
            <a:r>
              <a:rPr lang="en-US" sz="2400" i="1" spc="225" dirty="0">
                <a:solidFill>
                  <a:schemeClr val="bg1"/>
                </a:solidFill>
                <a:latin typeface="+mj-lt"/>
                <a:ea typeface="Arial" charset="0"/>
                <a:cs typeface="Arial" charset="0"/>
              </a:rPr>
              <a:t>and</a:t>
            </a:r>
          </a:p>
          <a:p>
            <a:r>
              <a:rPr lang="en-US" sz="2400" spc="225" dirty="0" smtClean="0">
                <a:solidFill>
                  <a:schemeClr val="bg1"/>
                </a:solidFill>
                <a:latin typeface="+mj-lt"/>
                <a:ea typeface="Arial" charset="0"/>
                <a:cs typeface="Arial" charset="0"/>
              </a:rPr>
              <a:t>Increasing </a:t>
            </a:r>
            <a:r>
              <a:rPr lang="en-US" sz="2400" spc="225" dirty="0">
                <a:solidFill>
                  <a:schemeClr val="bg1"/>
                </a:solidFill>
                <a:latin typeface="+mj-lt"/>
                <a:ea typeface="Arial" charset="0"/>
                <a:cs typeface="Arial" charset="0"/>
              </a:rPr>
              <a:t>uptake of HIV testing, prevention and </a:t>
            </a:r>
            <a:r>
              <a:rPr lang="en-US" sz="2400" spc="225" dirty="0" smtClean="0">
                <a:solidFill>
                  <a:schemeClr val="bg1"/>
                </a:solidFill>
                <a:latin typeface="+mj-lt"/>
                <a:ea typeface="Arial" charset="0"/>
                <a:cs typeface="Arial" charset="0"/>
              </a:rPr>
              <a:t>treatment </a:t>
            </a:r>
            <a:r>
              <a:rPr lang="en-US" sz="2400" spc="225" dirty="0">
                <a:solidFill>
                  <a:schemeClr val="bg1"/>
                </a:solidFill>
                <a:latin typeface="+mj-lt"/>
                <a:ea typeface="Arial" charset="0"/>
                <a:cs typeface="Arial" charset="0"/>
              </a:rPr>
              <a:t>among young men </a:t>
            </a:r>
            <a:r>
              <a:rPr lang="en-US" sz="2400" spc="225" dirty="0" smtClean="0">
                <a:solidFill>
                  <a:schemeClr val="bg1"/>
                </a:solidFill>
                <a:latin typeface="+mj-lt"/>
                <a:ea typeface="Arial" charset="0"/>
                <a:cs typeface="Arial" charset="0"/>
              </a:rPr>
              <a:t>(PSI)</a:t>
            </a:r>
          </a:p>
          <a:p>
            <a:endParaRPr lang="en-US" sz="2400" spc="225" dirty="0">
              <a:solidFill>
                <a:schemeClr val="bg1"/>
              </a:solidFill>
              <a:latin typeface="+mj-lt"/>
              <a:ea typeface="Arial" charset="0"/>
              <a:cs typeface="Arial"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1103" y="5115393"/>
            <a:ext cx="2313245" cy="1440000"/>
          </a:xfrm>
          <a:prstGeom prst="rect">
            <a:avLst/>
          </a:prstGeom>
        </p:spPr>
      </p:pic>
      <p:sp>
        <p:nvSpPr>
          <p:cNvPr id="2" name="Rectangle 1"/>
          <p:cNvSpPr/>
          <p:nvPr/>
        </p:nvSpPr>
        <p:spPr>
          <a:xfrm>
            <a:off x="281669" y="3378990"/>
            <a:ext cx="8611609" cy="1477328"/>
          </a:xfrm>
          <a:prstGeom prst="rect">
            <a:avLst/>
          </a:prstGeom>
        </p:spPr>
        <p:txBody>
          <a:bodyPr wrap="square">
            <a:spAutoFit/>
          </a:bodyPr>
          <a:lstStyle/>
          <a:p>
            <a:pPr algn="ctr"/>
            <a:r>
              <a:rPr lang="en-US" spc="225" dirty="0">
                <a:solidFill>
                  <a:schemeClr val="tx2"/>
                </a:solidFill>
                <a:ea typeface="Arial" charset="0"/>
                <a:cs typeface="Arial" charset="0"/>
              </a:rPr>
              <a:t>Changing the Game in Adolescent-Centered </a:t>
            </a:r>
            <a:r>
              <a:rPr lang="en-US" spc="225" dirty="0" smtClean="0">
                <a:solidFill>
                  <a:schemeClr val="tx2"/>
                </a:solidFill>
                <a:ea typeface="Arial" charset="0"/>
                <a:cs typeface="Arial" charset="0"/>
              </a:rPr>
              <a:t>Design</a:t>
            </a:r>
            <a:endParaRPr lang="en-US" spc="225" dirty="0">
              <a:solidFill>
                <a:schemeClr val="tx2"/>
              </a:solidFill>
              <a:ea typeface="Arial" charset="0"/>
              <a:cs typeface="Arial" charset="0"/>
            </a:endParaRPr>
          </a:p>
          <a:p>
            <a:pPr algn="ctr"/>
            <a:r>
              <a:rPr lang="en-US" spc="225" dirty="0">
                <a:solidFill>
                  <a:schemeClr val="tx2"/>
                </a:solidFill>
                <a:ea typeface="Arial" charset="0"/>
                <a:cs typeface="Arial" charset="0"/>
              </a:rPr>
              <a:t>International AIDS Conference 2018 Pre-Conference </a:t>
            </a:r>
            <a:r>
              <a:rPr lang="en-US" spc="225" dirty="0" smtClean="0">
                <a:solidFill>
                  <a:schemeClr val="tx2"/>
                </a:solidFill>
                <a:ea typeface="Arial" charset="0"/>
                <a:cs typeface="Arial" charset="0"/>
              </a:rPr>
              <a:t>Meeting</a:t>
            </a:r>
          </a:p>
          <a:p>
            <a:pPr algn="ctr"/>
            <a:endParaRPr lang="en-US" spc="225" dirty="0">
              <a:solidFill>
                <a:schemeClr val="tx2"/>
              </a:solidFill>
              <a:ea typeface="Arial" charset="0"/>
              <a:cs typeface="Arial" charset="0"/>
            </a:endParaRPr>
          </a:p>
          <a:p>
            <a:pPr algn="ctr"/>
            <a:r>
              <a:rPr lang="en-US" spc="225" dirty="0">
                <a:solidFill>
                  <a:schemeClr val="tx2"/>
                </a:solidFill>
                <a:ea typeface="Arial" charset="0"/>
                <a:cs typeface="Arial" charset="0"/>
              </a:rPr>
              <a:t>Shawn Malone, Joint Project </a:t>
            </a:r>
            <a:r>
              <a:rPr lang="en-US" spc="225" dirty="0" smtClean="0">
                <a:solidFill>
                  <a:schemeClr val="tx2"/>
                </a:solidFill>
                <a:ea typeface="Arial" charset="0"/>
                <a:cs typeface="Arial" charset="0"/>
              </a:rPr>
              <a:t>Director</a:t>
            </a:r>
          </a:p>
          <a:p>
            <a:pPr algn="ctr"/>
            <a:r>
              <a:rPr lang="en-US" spc="225" dirty="0" smtClean="0">
                <a:solidFill>
                  <a:schemeClr val="tx2"/>
                </a:solidFill>
                <a:ea typeface="Arial" charset="0"/>
                <a:cs typeface="Arial" charset="0"/>
              </a:rPr>
              <a:t>Amsterdam, 22 July 2018</a:t>
            </a:r>
          </a:p>
        </p:txBody>
      </p:sp>
      <p:pic>
        <p:nvPicPr>
          <p:cNvPr id="13" name="Picture 12" descr="https://static1.squarespace.com/static/543837b8e4b0f10ac89711c6/56fd4419b09f9560c73b5e00/56fd4419c2ea5136061b44ab/1459438618629/AVAC+Logo.jpg">
            <a:extLst>
              <a:ext uri="{FF2B5EF4-FFF2-40B4-BE49-F238E27FC236}">
                <a16:creationId xmlns:a16="http://schemas.microsoft.com/office/drawing/2014/main" xmlns="" id="{6A378016-C793-4916-AD7A-1BABBCF51F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089" y="5151393"/>
            <a:ext cx="3602746" cy="13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33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EA0163C-A944-464E-A25F-64FC00990FC2}"/>
              </a:ext>
            </a:extLst>
          </p:cNvPr>
          <p:cNvPicPr>
            <a:picLocks noChangeAspect="1"/>
          </p:cNvPicPr>
          <p:nvPr/>
        </p:nvPicPr>
        <p:blipFill>
          <a:blip r:embed="rId3"/>
          <a:stretch>
            <a:fillRect/>
          </a:stretch>
        </p:blipFill>
        <p:spPr>
          <a:xfrm>
            <a:off x="924187" y="769984"/>
            <a:ext cx="7295626" cy="5744388"/>
          </a:xfrm>
          <a:prstGeom prst="rect">
            <a:avLst/>
          </a:prstGeom>
        </p:spPr>
      </p:pic>
      <p:sp>
        <p:nvSpPr>
          <p:cNvPr id="6" name="Title 1">
            <a:extLst>
              <a:ext uri="{FF2B5EF4-FFF2-40B4-BE49-F238E27FC236}">
                <a16:creationId xmlns:a16="http://schemas.microsoft.com/office/drawing/2014/main" xmlns="" id="{996DF154-9182-47B7-83DC-ECB32B4BD5C2}"/>
              </a:ext>
            </a:extLst>
          </p:cNvPr>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Calibri Light" charset="0"/>
                <a:ea typeface="Calibri Light" charset="0"/>
                <a:cs typeface="Calibri Light" charset="0"/>
              </a:rPr>
              <a:t>The challenge</a:t>
            </a:r>
          </a:p>
        </p:txBody>
      </p:sp>
    </p:spTree>
    <p:extLst>
      <p:ext uri="{BB962C8B-B14F-4D97-AF65-F5344CB8AC3E}">
        <p14:creationId xmlns:p14="http://schemas.microsoft.com/office/powerpoint/2010/main" val="36464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96DF154-9182-47B7-83DC-ECB32B4BD5C2}"/>
              </a:ext>
            </a:extLst>
          </p:cNvPr>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Calibri Light" charset="0"/>
                <a:ea typeface="Calibri Light" charset="0"/>
                <a:cs typeface="Calibri Light" charset="0"/>
              </a:rPr>
              <a:t>The </a:t>
            </a:r>
            <a:r>
              <a:rPr lang="en-US" sz="2400" b="1" dirty="0" smtClean="0">
                <a:solidFill>
                  <a:schemeClr val="bg1"/>
                </a:solidFill>
                <a:latin typeface="Calibri Light" charset="0"/>
                <a:ea typeface="Calibri Light" charset="0"/>
                <a:cs typeface="Calibri Light" charset="0"/>
              </a:rPr>
              <a:t>other challenge!</a:t>
            </a:r>
            <a:endParaRPr lang="en-US" sz="2400" b="1" dirty="0">
              <a:solidFill>
                <a:schemeClr val="bg1"/>
              </a:solidFill>
              <a:latin typeface="Calibri Light" charset="0"/>
              <a:ea typeface="Calibri Light" charset="0"/>
              <a:cs typeface="Calibri Light" charset="0"/>
            </a:endParaRPr>
          </a:p>
        </p:txBody>
      </p:sp>
      <p:pic>
        <p:nvPicPr>
          <p:cNvPr id="4" name="Shape 92"/>
          <p:cNvPicPr preferRelativeResize="0"/>
          <p:nvPr/>
        </p:nvPicPr>
        <p:blipFill rotWithShape="1">
          <a:blip r:embed="rId3">
            <a:alphaModFix/>
          </a:blip>
          <a:srcRect/>
          <a:stretch/>
        </p:blipFill>
        <p:spPr>
          <a:xfrm>
            <a:off x="0" y="816077"/>
            <a:ext cx="9144000" cy="5756787"/>
          </a:xfrm>
          <a:prstGeom prst="rect">
            <a:avLst/>
          </a:prstGeom>
          <a:noFill/>
          <a:ln>
            <a:noFill/>
          </a:ln>
        </p:spPr>
      </p:pic>
    </p:spTree>
    <p:extLst>
      <p:ext uri="{BB962C8B-B14F-4D97-AF65-F5344CB8AC3E}">
        <p14:creationId xmlns:p14="http://schemas.microsoft.com/office/powerpoint/2010/main" val="323880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1173"/>
            <a:ext cx="9144000" cy="762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1"/>
          <p:cNvSpPr txBox="1">
            <a:spLocks/>
          </p:cNvSpPr>
          <p:nvPr/>
        </p:nvSpPr>
        <p:spPr>
          <a:xfrm>
            <a:off x="0" y="2575"/>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Calibri Light" charset="0"/>
                <a:ea typeface="Calibri Light" charset="0"/>
                <a:cs typeface="Calibri Light" charset="0"/>
              </a:rPr>
              <a:t>Research design</a:t>
            </a:r>
          </a:p>
        </p:txBody>
      </p:sp>
      <p:sp>
        <p:nvSpPr>
          <p:cNvPr id="10" name="Rectangle 9"/>
          <p:cNvSpPr/>
          <p:nvPr/>
        </p:nvSpPr>
        <p:spPr>
          <a:xfrm>
            <a:off x="328613" y="838824"/>
            <a:ext cx="8675277" cy="5940088"/>
          </a:xfrm>
          <a:prstGeom prst="rect">
            <a:avLst/>
          </a:prstGeom>
        </p:spPr>
        <p:txBody>
          <a:bodyPr wrap="square">
            <a:spAutoFit/>
          </a:bodyPr>
          <a:lstStyle/>
          <a:p>
            <a:r>
              <a:rPr lang="en-US" sz="2000" b="1" dirty="0">
                <a:solidFill>
                  <a:schemeClr val="accent1"/>
                </a:solidFill>
                <a:latin typeface="Calibri Light" panose="020F0302020204030204" pitchFamily="34" charset="0"/>
                <a:ea typeface="Calibri" charset="0"/>
                <a:cs typeface="Calibri Light" panose="020F0302020204030204" pitchFamily="34" charset="0"/>
              </a:rPr>
              <a:t>Geographic focus</a:t>
            </a:r>
          </a:p>
          <a:p>
            <a:pPr marL="257175"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5 districts of KwaZulu-Natal (eThekwini, King Cetshwayo, </a:t>
            </a:r>
            <a:r>
              <a:rPr lang="en-US" sz="2000" dirty="0" err="1">
                <a:solidFill>
                  <a:schemeClr val="tx1">
                    <a:lumMod val="50000"/>
                    <a:lumOff val="50000"/>
                  </a:schemeClr>
                </a:solidFill>
                <a:latin typeface="Calibri Light" panose="020F0302020204030204" pitchFamily="34" charset="0"/>
                <a:ea typeface="Calibri" charset="0"/>
                <a:cs typeface="Calibri Light" panose="020F0302020204030204" pitchFamily="34" charset="0"/>
              </a:rPr>
              <a:t>Ugu</a:t>
            </a: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 uMgungundlovu, Zululand)</a:t>
            </a:r>
          </a:p>
          <a:p>
            <a:pPr marL="257175"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3 districts of Mpumalanga (Ehlanzeni, </a:t>
            </a:r>
            <a:r>
              <a:rPr lang="en-US" sz="2000" dirty="0" err="1">
                <a:solidFill>
                  <a:schemeClr val="tx1">
                    <a:lumMod val="50000"/>
                    <a:lumOff val="50000"/>
                  </a:schemeClr>
                </a:solidFill>
                <a:latin typeface="Calibri Light" panose="020F0302020204030204" pitchFamily="34" charset="0"/>
                <a:ea typeface="Calibri" charset="0"/>
                <a:cs typeface="Calibri Light" panose="020F0302020204030204" pitchFamily="34" charset="0"/>
              </a:rPr>
              <a:t>Gert</a:t>
            </a: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 </a:t>
            </a:r>
            <a:r>
              <a:rPr lang="en-US" sz="2000" dirty="0" err="1">
                <a:solidFill>
                  <a:schemeClr val="tx1">
                    <a:lumMod val="50000"/>
                    <a:lumOff val="50000"/>
                  </a:schemeClr>
                </a:solidFill>
                <a:latin typeface="Calibri Light" panose="020F0302020204030204" pitchFamily="34" charset="0"/>
                <a:ea typeface="Calibri" charset="0"/>
                <a:cs typeface="Calibri Light" panose="020F0302020204030204" pitchFamily="34" charset="0"/>
              </a:rPr>
              <a:t>Sibande</a:t>
            </a: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 Nkangala)</a:t>
            </a:r>
          </a:p>
          <a:p>
            <a:endPar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r>
              <a:rPr lang="en-US" sz="2000" b="1" dirty="0">
                <a:solidFill>
                  <a:schemeClr val="accent1"/>
                </a:solidFill>
                <a:latin typeface="Calibri Light" panose="020F0302020204030204" pitchFamily="34" charset="0"/>
                <a:ea typeface="Calibri" charset="0"/>
                <a:cs typeface="Calibri Light" panose="020F0302020204030204" pitchFamily="34" charset="0"/>
              </a:rPr>
              <a:t>Demographic focus</a:t>
            </a:r>
            <a:endParaRPr lang="en-US" sz="2000" dirty="0">
              <a:solidFill>
                <a:schemeClr val="accent1"/>
              </a:solidFill>
              <a:latin typeface="Calibri Light" panose="020F0302020204030204" pitchFamily="34" charset="0"/>
              <a:ea typeface="Calibri" charset="0"/>
              <a:cs typeface="Calibri Light" panose="020F0302020204030204" pitchFamily="34" charset="0"/>
            </a:endParaRPr>
          </a:p>
          <a:p>
            <a:pPr marL="257175"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Adolescent girls and young women 15-24, sexually active, unprotected sex in the past 3 months, more than one sexual partner in past 12 months or believes partner has other sexual partners </a:t>
            </a:r>
          </a:p>
          <a:p>
            <a:pPr marL="257175" indent="-257175">
              <a:buFont typeface="Arial" panose="020B0604020202020204" pitchFamily="34" charset="0"/>
              <a:buChar char="•"/>
            </a:pPr>
            <a:r>
              <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Young </a:t>
            </a: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men 25-34, sexually active, </a:t>
            </a:r>
            <a:r>
              <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uncircumcised</a:t>
            </a:r>
          </a:p>
          <a:p>
            <a:endPar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r>
              <a:rPr lang="en-US" sz="2000" b="1" dirty="0">
                <a:solidFill>
                  <a:schemeClr val="accent1"/>
                </a:solidFill>
                <a:latin typeface="Calibri Light" panose="020F0302020204030204" pitchFamily="34" charset="0"/>
                <a:ea typeface="Calibri" charset="0"/>
                <a:cs typeface="Calibri Light" panose="020F0302020204030204" pitchFamily="34" charset="0"/>
              </a:rPr>
              <a:t>Sample </a:t>
            </a:r>
            <a:r>
              <a:rPr lang="en-US" sz="2000" b="1" dirty="0" smtClean="0">
                <a:solidFill>
                  <a:schemeClr val="accent1"/>
                </a:solidFill>
                <a:latin typeface="Calibri Light" panose="020F0302020204030204" pitchFamily="34" charset="0"/>
                <a:ea typeface="Calibri" charset="0"/>
                <a:cs typeface="Calibri Light" panose="020F0302020204030204" pitchFamily="34" charset="0"/>
              </a:rPr>
              <a:t>sizes</a:t>
            </a:r>
          </a:p>
          <a:p>
            <a:r>
              <a:rPr lang="en-US" sz="2000" b="1" i="1" dirty="0" smtClean="0">
                <a:solidFill>
                  <a:schemeClr val="accent1"/>
                </a:solidFill>
                <a:latin typeface="Calibri Light" panose="020F0302020204030204" pitchFamily="34" charset="0"/>
                <a:ea typeface="Calibri" charset="0"/>
                <a:cs typeface="Calibri Light" panose="020F0302020204030204" pitchFamily="34" charset="0"/>
              </a:rPr>
              <a:t>Young men</a:t>
            </a:r>
            <a:endParaRPr lang="en-US" sz="2000" b="1" i="1" dirty="0">
              <a:solidFill>
                <a:schemeClr val="accent1"/>
              </a:solidFill>
              <a:latin typeface="Calibri Light" panose="020F0302020204030204" pitchFamily="34" charset="0"/>
              <a:ea typeface="Calibri" charset="0"/>
              <a:cs typeface="Calibri Light" panose="020F0302020204030204" pitchFamily="34" charset="0"/>
            </a:endParaRPr>
          </a:p>
          <a:p>
            <a:pPr marL="257175"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cs typeface="Calibri Light" panose="020F0302020204030204" pitchFamily="34" charset="0"/>
              </a:rPr>
              <a:t>Ethnography</a:t>
            </a:r>
          </a:p>
          <a:p>
            <a:pPr marL="600075" lvl="1"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cs typeface="Calibri Light" panose="020F0302020204030204" pitchFamily="34" charset="0"/>
              </a:rPr>
              <a:t>18 men, 4 healthcare providers</a:t>
            </a:r>
          </a:p>
          <a:p>
            <a:pPr marL="257175"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cs typeface="Calibri Light" panose="020F0302020204030204" pitchFamily="34" charset="0"/>
              </a:rPr>
              <a:t>Qualitative</a:t>
            </a:r>
          </a:p>
          <a:p>
            <a:pPr marL="600075" lvl="1"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cs typeface="Calibri Light" panose="020F0302020204030204" pitchFamily="34" charset="0"/>
              </a:rPr>
              <a:t>58 men, 64 healthcare providers</a:t>
            </a:r>
          </a:p>
          <a:p>
            <a:pPr marL="257175"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cs typeface="Calibri Light" panose="020F0302020204030204" pitchFamily="34" charset="0"/>
              </a:rPr>
              <a:t>Quantitative</a:t>
            </a:r>
          </a:p>
          <a:p>
            <a:pPr marL="600075" lvl="1" indent="-257175">
              <a:buFont typeface="Arial" panose="020B0604020202020204" pitchFamily="34" charset="0"/>
              <a:buChar char="•"/>
            </a:pPr>
            <a:r>
              <a:rPr lang="en-US" sz="2000" dirty="0">
                <a:solidFill>
                  <a:schemeClr val="tx1">
                    <a:lumMod val="50000"/>
                    <a:lumOff val="50000"/>
                  </a:schemeClr>
                </a:solidFill>
                <a:latin typeface="Calibri Light" panose="020F0302020204030204" pitchFamily="34" charset="0"/>
                <a:cs typeface="Calibri Light" panose="020F0302020204030204" pitchFamily="34" charset="0"/>
              </a:rPr>
              <a:t>2000 </a:t>
            </a:r>
            <a:r>
              <a:rPr lang="en-US" sz="2000" dirty="0" smtClean="0">
                <a:solidFill>
                  <a:schemeClr val="tx1">
                    <a:lumMod val="50000"/>
                    <a:lumOff val="50000"/>
                  </a:schemeClr>
                </a:solidFill>
                <a:latin typeface="Calibri Light" panose="020F0302020204030204" pitchFamily="34" charset="0"/>
                <a:cs typeface="Calibri Light" panose="020F0302020204030204" pitchFamily="34" charset="0"/>
              </a:rPr>
              <a:t>men</a:t>
            </a:r>
            <a:endParaRPr lang="en-US" sz="20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xmlns="" id="{1DAAFF7C-9037-43C8-9175-9F0AAAE8485A}"/>
              </a:ext>
            </a:extLst>
          </p:cNvPr>
          <p:cNvSpPr/>
          <p:nvPr/>
        </p:nvSpPr>
        <p:spPr>
          <a:xfrm>
            <a:off x="4572000" y="4508975"/>
            <a:ext cx="4417142" cy="2246769"/>
          </a:xfrm>
          <a:prstGeom prst="rect">
            <a:avLst/>
          </a:prstGeom>
        </p:spPr>
        <p:txBody>
          <a:bodyPr wrap="square">
            <a:spAutoFit/>
          </a:bodyPr>
          <a:lstStyle/>
          <a:p>
            <a:r>
              <a:rPr lang="en-US" sz="2000" b="1" i="1" dirty="0" smtClean="0">
                <a:solidFill>
                  <a:schemeClr val="accent1"/>
                </a:solidFill>
                <a:latin typeface="Calibri Light" panose="020F0302020204030204" pitchFamily="34" charset="0"/>
                <a:ea typeface="Calibri" charset="0"/>
                <a:cs typeface="Calibri Light" panose="020F0302020204030204" pitchFamily="34" charset="0"/>
              </a:rPr>
              <a:t>Adolescent girls and young women</a:t>
            </a:r>
            <a:endParaRPr lang="en-US" sz="2000" i="1"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r>
              <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Qualitative</a:t>
            </a: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 </a:t>
            </a:r>
            <a:endPar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pPr marL="342900" indent="-342900">
              <a:buFont typeface="Arial" panose="020B0604020202020204" pitchFamily="34" charset="0"/>
              <a:buChar char="•"/>
            </a:pPr>
            <a:r>
              <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240 AGYW, 120 </a:t>
            </a: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“influencers”</a:t>
            </a:r>
          </a:p>
          <a:p>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Quantitative: </a:t>
            </a:r>
            <a:endPar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pPr marL="342900" indent="-342900">
              <a:buFont typeface="Arial" panose="020B0604020202020204" pitchFamily="34" charset="0"/>
              <a:buChar char="•"/>
            </a:pPr>
            <a:r>
              <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2000 </a:t>
            </a:r>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AGYW</a:t>
            </a:r>
          </a:p>
          <a:p>
            <a:r>
              <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Discrete choice experiment: </a:t>
            </a:r>
            <a:endPar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pPr marL="342900" indent="-342900">
              <a:buFont typeface="Arial" panose="020B0604020202020204" pitchFamily="34" charset="0"/>
              <a:buChar char="•"/>
            </a:pPr>
            <a:r>
              <a:rPr lang="en-US"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1000 AGYW</a:t>
            </a:r>
            <a:endParaRPr lang="en-US"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p:txBody>
      </p:sp>
    </p:spTree>
    <p:extLst>
      <p:ext uri="{BB962C8B-B14F-4D97-AF65-F5344CB8AC3E}">
        <p14:creationId xmlns:p14="http://schemas.microsoft.com/office/powerpoint/2010/main" val="578750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8055" y="1793851"/>
            <a:ext cx="4118026" cy="3477875"/>
          </a:xfrm>
          <a:prstGeom prst="rect">
            <a:avLst/>
          </a:prstGeom>
        </p:spPr>
        <p:txBody>
          <a:bodyPr wrap="square">
            <a:spAutoFit/>
          </a:bodyPr>
          <a:lstStyle/>
          <a:p>
            <a:r>
              <a:rPr lang="en-ZA" sz="2000" b="1" dirty="0">
                <a:solidFill>
                  <a:schemeClr val="accent1"/>
                </a:solidFill>
                <a:latin typeface="Calibri Light" panose="020F0302020204030204" pitchFamily="34" charset="0"/>
                <a:ea typeface="Calibri" charset="0"/>
                <a:cs typeface="Calibri Light" panose="020F0302020204030204" pitchFamily="34" charset="0"/>
              </a:rPr>
              <a:t>Overarching questions</a:t>
            </a:r>
          </a:p>
          <a:p>
            <a:pPr marL="342900" indent="-342900">
              <a:buFont typeface="+mj-lt"/>
              <a:buAutoNum type="arabicPeriod"/>
            </a:pP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How can we better </a:t>
            </a:r>
            <a:r>
              <a:rPr lang="en-ZA" sz="2000" b="1"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understand young men’s decisions and behaviours</a:t>
            </a: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 with regard to HIV testing, prevention and treatment?</a:t>
            </a:r>
          </a:p>
          <a:p>
            <a:pPr marL="342900" indent="-342900">
              <a:buFont typeface="+mj-lt"/>
              <a:buAutoNum type="arabicPeriod"/>
            </a:pP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How can we </a:t>
            </a:r>
            <a:r>
              <a:rPr lang="en-ZA" sz="2000" b="1"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identify different segments </a:t>
            </a: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of young men to enable better tailoring/targeting?</a:t>
            </a:r>
          </a:p>
          <a:p>
            <a:pPr marL="342900" indent="-342900">
              <a:buFont typeface="+mj-lt"/>
              <a:buAutoNum type="arabicPeriod"/>
            </a:pP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How can we </a:t>
            </a:r>
            <a:r>
              <a:rPr lang="en-ZA" sz="2000" b="1"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reach each segment more effectively</a:t>
            </a: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 with HIV prevention, testing and treatment?</a:t>
            </a:r>
          </a:p>
        </p:txBody>
      </p:sp>
      <p:sp>
        <p:nvSpPr>
          <p:cNvPr id="5" name="Title 1"/>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Calibri Light" charset="0"/>
                <a:ea typeface="Calibri Light" charset="0"/>
                <a:cs typeface="Calibri Light" charset="0"/>
              </a:rPr>
              <a:t>Scope and objectives</a:t>
            </a:r>
          </a:p>
        </p:txBody>
      </p:sp>
      <p:sp>
        <p:nvSpPr>
          <p:cNvPr id="7" name="Rectangle 6"/>
          <p:cNvSpPr/>
          <p:nvPr/>
        </p:nvSpPr>
        <p:spPr>
          <a:xfrm>
            <a:off x="4937021" y="1791351"/>
            <a:ext cx="4100052" cy="3477875"/>
          </a:xfrm>
          <a:prstGeom prst="rect">
            <a:avLst/>
          </a:prstGeom>
        </p:spPr>
        <p:txBody>
          <a:bodyPr wrap="square">
            <a:spAutoFit/>
          </a:bodyPr>
          <a:lstStyle/>
          <a:p>
            <a:r>
              <a:rPr lang="en-ZA" sz="2000" b="1" dirty="0" smtClean="0">
                <a:solidFill>
                  <a:schemeClr val="accent1"/>
                </a:solidFill>
                <a:latin typeface="Calibri Light" panose="020F0302020204030204" pitchFamily="34" charset="0"/>
                <a:ea typeface="Calibri" charset="0"/>
                <a:cs typeface="Calibri Light" panose="020F0302020204030204" pitchFamily="34" charset="0"/>
              </a:rPr>
              <a:t>Project </a:t>
            </a:r>
            <a:r>
              <a:rPr lang="en-ZA" sz="2000" b="1" dirty="0">
                <a:solidFill>
                  <a:schemeClr val="accent1"/>
                </a:solidFill>
                <a:latin typeface="Calibri Light" panose="020F0302020204030204" pitchFamily="34" charset="0"/>
                <a:ea typeface="Calibri" charset="0"/>
                <a:cs typeface="Calibri Light" panose="020F0302020204030204" pitchFamily="34" charset="0"/>
              </a:rPr>
              <a:t>phases</a:t>
            </a:r>
          </a:p>
          <a:p>
            <a:endParaRPr lang="en-ZA" sz="400" b="1"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endParaRPr lang="en-ZA" sz="400" b="1"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endParaRPr lang="en-ZA" sz="400" b="1"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endParaRPr lang="en-ZA" sz="400" b="1"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r>
              <a:rPr lang="en-ZA" sz="2000" b="1"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User-centred </a:t>
            </a:r>
            <a:r>
              <a:rPr lang="en-ZA" sz="2000" b="1"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research</a:t>
            </a: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—talking directly to young </a:t>
            </a:r>
            <a:r>
              <a:rPr lang="en-ZA"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people </a:t>
            </a: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to gain a better understanding of individual, social and structural barriers and </a:t>
            </a:r>
            <a:r>
              <a:rPr lang="en-ZA"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enablers</a:t>
            </a:r>
            <a:endParaRPr lang="en-ZA" sz="2000" b="1"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endParaRPr lang="en-ZA" sz="400" b="1"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endParaRPr lang="en-ZA" sz="2000" b="1"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a:p>
            <a:r>
              <a:rPr lang="en-ZA" sz="2000" b="1"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Human-centred design</a:t>
            </a:r>
            <a:r>
              <a:rPr lang="en-ZA" sz="2000" dirty="0" smtClean="0">
                <a:solidFill>
                  <a:schemeClr val="tx1">
                    <a:lumMod val="50000"/>
                    <a:lumOff val="50000"/>
                  </a:schemeClr>
                </a:solidFill>
                <a:latin typeface="Calibri Light" panose="020F0302020204030204" pitchFamily="34" charset="0"/>
                <a:ea typeface="Calibri" charset="0"/>
                <a:cs typeface="Calibri Light" panose="020F0302020204030204" pitchFamily="34" charset="0"/>
              </a:rPr>
              <a:t>—developing </a:t>
            </a:r>
            <a:r>
              <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rPr>
              <a:t>and trying out some new approaches based on what we have learned</a:t>
            </a:r>
          </a:p>
        </p:txBody>
      </p:sp>
      <p:sp>
        <p:nvSpPr>
          <p:cNvPr id="4" name="Right Brace 3"/>
          <p:cNvSpPr/>
          <p:nvPr/>
        </p:nvSpPr>
        <p:spPr>
          <a:xfrm>
            <a:off x="4434345" y="2163096"/>
            <a:ext cx="393290" cy="21139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1" name="Right Brace 10"/>
          <p:cNvSpPr/>
          <p:nvPr/>
        </p:nvSpPr>
        <p:spPr>
          <a:xfrm>
            <a:off x="4434345" y="4358965"/>
            <a:ext cx="393290" cy="86032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1534675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Calibri Light" charset="0"/>
                <a:ea typeface="Calibri Light" charset="0"/>
                <a:cs typeface="Calibri Light" charset="0"/>
              </a:rPr>
              <a:t>What are the pain points?</a:t>
            </a:r>
            <a:endParaRPr lang="en-US" sz="2400" b="1" dirty="0">
              <a:solidFill>
                <a:schemeClr val="bg1"/>
              </a:solidFill>
              <a:latin typeface="Calibri Light" charset="0"/>
              <a:ea typeface="Calibri Light" charset="0"/>
              <a:cs typeface="Calibri Light" charset="0"/>
            </a:endParaRPr>
          </a:p>
        </p:txBody>
      </p:sp>
      <p:pic>
        <p:nvPicPr>
          <p:cNvPr id="3" name="Picture 2"/>
          <p:cNvPicPr>
            <a:picLocks noChangeAspect="1"/>
          </p:cNvPicPr>
          <p:nvPr/>
        </p:nvPicPr>
        <p:blipFill>
          <a:blip r:embed="rId3"/>
          <a:stretch>
            <a:fillRect/>
          </a:stretch>
        </p:blipFill>
        <p:spPr>
          <a:xfrm>
            <a:off x="19050" y="1351014"/>
            <a:ext cx="9124950" cy="4667250"/>
          </a:xfrm>
          <a:prstGeom prst="rect">
            <a:avLst/>
          </a:prstGeom>
        </p:spPr>
      </p:pic>
    </p:spTree>
    <p:extLst>
      <p:ext uri="{BB962C8B-B14F-4D97-AF65-F5344CB8AC3E}">
        <p14:creationId xmlns:p14="http://schemas.microsoft.com/office/powerpoint/2010/main" val="285912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8209" y="829168"/>
            <a:ext cx="8826910" cy="707886"/>
          </a:xfrm>
          <a:prstGeom prst="rect">
            <a:avLst/>
          </a:prstGeom>
        </p:spPr>
        <p:txBody>
          <a:bodyPr wrap="square">
            <a:spAutoFit/>
          </a:bodyPr>
          <a:lstStyle/>
          <a:p>
            <a:pPr>
              <a:spcAft>
                <a:spcPts val="450"/>
              </a:spcAft>
            </a:pP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We are still </a:t>
            </a:r>
            <a:r>
              <a:rPr lang="en-US" sz="2000" b="1" dirty="0">
                <a:solidFill>
                  <a:schemeClr val="bg1">
                    <a:lumMod val="50000"/>
                  </a:schemeClr>
                </a:solidFill>
                <a:latin typeface="Calibri Light" panose="020F0302020204030204" pitchFamily="34" charset="0"/>
                <a:ea typeface="Calibri" charset="0"/>
                <a:cs typeface="Calibri Light" panose="020F0302020204030204" pitchFamily="34" charset="0"/>
              </a:rPr>
              <a:t>very early </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in the project </a:t>
            </a: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cycle. We have some early findings, but they </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are </a:t>
            </a: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intended </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to be </a:t>
            </a:r>
            <a:r>
              <a:rPr lang="en-US" sz="2000" dirty="0" smtClean="0">
                <a:solidFill>
                  <a:schemeClr val="bg1">
                    <a:lumMod val="50000"/>
                  </a:schemeClr>
                </a:solidFill>
                <a:latin typeface="Calibri Light" panose="020F0302020204030204" pitchFamily="34" charset="0"/>
                <a:ea typeface="Calibri" charset="0"/>
                <a:cs typeface="Calibri Light" panose="020F0302020204030204" pitchFamily="34" charset="0"/>
              </a:rPr>
              <a:t>formative and exploratory rather than definitive </a:t>
            </a:r>
            <a:r>
              <a:rPr lang="en-US" sz="2000" dirty="0">
                <a:solidFill>
                  <a:schemeClr val="bg1">
                    <a:lumMod val="50000"/>
                  </a:schemeClr>
                </a:solidFill>
                <a:latin typeface="Calibri Light" panose="020F0302020204030204" pitchFamily="34" charset="0"/>
                <a:ea typeface="Calibri" charset="0"/>
                <a:cs typeface="Calibri Light" panose="020F0302020204030204" pitchFamily="34" charset="0"/>
              </a:rPr>
              <a:t>or prescriptive.</a:t>
            </a:r>
            <a:endParaRPr lang="en-ZA" sz="200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p:txBody>
      </p:sp>
      <p:sp>
        <p:nvSpPr>
          <p:cNvPr id="5" name="Title 1"/>
          <p:cNvSpPr txBox="1">
            <a:spLocks/>
          </p:cNvSpPr>
          <p:nvPr/>
        </p:nvSpPr>
        <p:spPr>
          <a:xfrm>
            <a:off x="0" y="-7944"/>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Calibri Light" charset="0"/>
                <a:ea typeface="Calibri Light" charset="0"/>
                <a:cs typeface="Calibri Light" charset="0"/>
              </a:rPr>
              <a:t>What </a:t>
            </a:r>
            <a:r>
              <a:rPr lang="en-US" sz="2400" b="1" dirty="0" smtClean="0">
                <a:solidFill>
                  <a:schemeClr val="bg1"/>
                </a:solidFill>
                <a:latin typeface="Calibri Light" charset="0"/>
                <a:ea typeface="Calibri Light" charset="0"/>
                <a:cs typeface="Calibri Light" charset="0"/>
              </a:rPr>
              <a:t>have we done so </a:t>
            </a:r>
            <a:r>
              <a:rPr lang="en-US" sz="2400" b="1" dirty="0">
                <a:solidFill>
                  <a:schemeClr val="bg1"/>
                </a:solidFill>
                <a:latin typeface="Calibri Light" charset="0"/>
                <a:ea typeface="Calibri Light" charset="0"/>
                <a:cs typeface="Calibri Light" charset="0"/>
              </a:rPr>
              <a:t>far?</a:t>
            </a:r>
          </a:p>
        </p:txBody>
      </p:sp>
      <p:pic>
        <p:nvPicPr>
          <p:cNvPr id="4" name="Picture 3"/>
          <p:cNvPicPr>
            <a:picLocks noChangeAspect="1"/>
          </p:cNvPicPr>
          <p:nvPr/>
        </p:nvPicPr>
        <p:blipFill>
          <a:blip r:embed="rId3"/>
          <a:stretch>
            <a:fillRect/>
          </a:stretch>
        </p:blipFill>
        <p:spPr>
          <a:xfrm>
            <a:off x="97170" y="1849263"/>
            <a:ext cx="8949660" cy="4464000"/>
          </a:xfrm>
          <a:prstGeom prst="rect">
            <a:avLst/>
          </a:prstGeom>
        </p:spPr>
      </p:pic>
    </p:spTree>
    <p:extLst>
      <p:ext uri="{BB962C8B-B14F-4D97-AF65-F5344CB8AC3E}">
        <p14:creationId xmlns:p14="http://schemas.microsoft.com/office/powerpoint/2010/main" val="245963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612" y="1540059"/>
            <a:ext cx="8815388" cy="346249"/>
          </a:xfrm>
          <a:prstGeom prst="rect">
            <a:avLst/>
          </a:prstGeom>
        </p:spPr>
        <p:txBody>
          <a:bodyPr wrap="square">
            <a:spAutoFit/>
          </a:bodyPr>
          <a:lstStyle/>
          <a:p>
            <a:pPr>
              <a:spcAft>
                <a:spcPts val="450"/>
              </a:spcAft>
            </a:pPr>
            <a:endParaRPr lang="en-ZA" sz="1650" dirty="0">
              <a:solidFill>
                <a:schemeClr val="tx1">
                  <a:lumMod val="50000"/>
                  <a:lumOff val="50000"/>
                </a:schemeClr>
              </a:solidFill>
              <a:latin typeface="Calibri Light" panose="020F0302020204030204" pitchFamily="34" charset="0"/>
              <a:ea typeface="Calibri" charset="0"/>
              <a:cs typeface="Calibri Light" panose="020F0302020204030204" pitchFamily="34" charset="0"/>
            </a:endParaRPr>
          </a:p>
        </p:txBody>
      </p:sp>
      <p:sp>
        <p:nvSpPr>
          <p:cNvPr id="5" name="Title 1"/>
          <p:cNvSpPr txBox="1">
            <a:spLocks/>
          </p:cNvSpPr>
          <p:nvPr/>
        </p:nvSpPr>
        <p:spPr>
          <a:xfrm>
            <a:off x="0" y="0"/>
            <a:ext cx="9144000" cy="524903"/>
          </a:xfrm>
          <a:prstGeom prst="rect">
            <a:avLst/>
          </a:prstGeom>
          <a:solidFill>
            <a:srgbClr val="002060"/>
          </a:solidFill>
        </p:spPr>
        <p:txBody>
          <a:bodyPr vert="horz" lIns="68580" tIns="34290" rIns="68580" bIns="3429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Calibri Light" charset="0"/>
                <a:ea typeface="Calibri Light" charset="0"/>
                <a:cs typeface="Calibri Light" charset="0"/>
              </a:rPr>
              <a:t>Young men: </a:t>
            </a:r>
            <a:r>
              <a:rPr lang="en-US" sz="2400" b="1" dirty="0" smtClean="0">
                <a:solidFill>
                  <a:schemeClr val="bg1"/>
                </a:solidFill>
                <a:latin typeface="Calibri Light" charset="0"/>
                <a:ea typeface="Calibri Light" charset="0"/>
                <a:cs typeface="Calibri Light" charset="0"/>
              </a:rPr>
              <a:t>What are we learning so far?</a:t>
            </a:r>
            <a:endParaRPr lang="en-US" sz="2400" b="1" dirty="0">
              <a:solidFill>
                <a:schemeClr val="bg1"/>
              </a:solidFill>
              <a:latin typeface="Calibri Light" charset="0"/>
              <a:ea typeface="Calibri Light" charset="0"/>
              <a:cs typeface="Calibri Light" charset="0"/>
            </a:endParaRPr>
          </a:p>
        </p:txBody>
      </p:sp>
      <p:sp>
        <p:nvSpPr>
          <p:cNvPr id="7" name="Rectangle 6"/>
          <p:cNvSpPr/>
          <p:nvPr/>
        </p:nvSpPr>
        <p:spPr>
          <a:xfrm>
            <a:off x="195416" y="674819"/>
            <a:ext cx="8753168" cy="6034985"/>
          </a:xfrm>
          <a:prstGeom prst="rect">
            <a:avLst/>
          </a:prstGeom>
        </p:spPr>
        <p:txBody>
          <a:bodyPr wrap="square">
            <a:spAutoFit/>
          </a:bodyPr>
          <a:lstStyle/>
          <a:p>
            <a:pPr marL="257175" indent="-257175">
              <a:spcAft>
                <a:spcPts val="450"/>
              </a:spcAft>
              <a:buFont typeface="Arial" panose="020B0604020202020204" pitchFamily="34" charset="0"/>
              <a:buChar char="•"/>
            </a:pPr>
            <a:r>
              <a:rPr lang="en-US" sz="1700" dirty="0">
                <a:solidFill>
                  <a:schemeClr val="bg1">
                    <a:lumMod val="50000"/>
                  </a:schemeClr>
                </a:solidFill>
                <a:latin typeface="Calibri Light" panose="020F0302020204030204" pitchFamily="34" charset="0"/>
                <a:ea typeface="Calibri" charset="0"/>
                <a:cs typeface="Calibri Light" panose="020F0302020204030204" pitchFamily="34" charset="0"/>
              </a:rPr>
              <a:t>Many of these men live with tremendous stress and often trauma. We might not reach them if HIV testing and linkage is yet another burden, rather than a relief.</a:t>
            </a:r>
          </a:p>
          <a:p>
            <a:pPr marL="257175" indent="-257175">
              <a:spcAft>
                <a:spcPts val="450"/>
              </a:spcAft>
              <a:buFont typeface="Arial" panose="020B0604020202020204" pitchFamily="34" charset="0"/>
              <a:buChar char="•"/>
            </a:pPr>
            <a:r>
              <a:rPr lang="en-US" sz="1700" dirty="0">
                <a:solidFill>
                  <a:schemeClr val="bg1">
                    <a:lumMod val="50000"/>
                  </a:schemeClr>
                </a:solidFill>
                <a:latin typeface="Calibri Light" panose="020F0302020204030204" pitchFamily="34" charset="0"/>
                <a:ea typeface="Calibri" charset="0"/>
                <a:cs typeface="Calibri Light" panose="020F0302020204030204" pitchFamily="34" charset="0"/>
              </a:rPr>
              <a:t>Many experience cognitive dissonance. Their ideals do not match their behavior. Their aspirations do not match their reality. We might not reach them if we cannot help them navigate and cope with these tensions.</a:t>
            </a:r>
          </a:p>
          <a:p>
            <a:pPr marL="257175" indent="-257175">
              <a:spcAft>
                <a:spcPts val="450"/>
              </a:spcAft>
              <a:buFont typeface="Arial" panose="020B0604020202020204" pitchFamily="34" charset="0"/>
              <a:buChar char="•"/>
            </a:pPr>
            <a:r>
              <a:rPr lang="en-US" sz="1700" dirty="0">
                <a:solidFill>
                  <a:schemeClr val="bg1">
                    <a:lumMod val="50000"/>
                  </a:schemeClr>
                </a:solidFill>
                <a:latin typeface="Calibri Light" panose="020F0302020204030204" pitchFamily="34" charset="0"/>
                <a:ea typeface="Calibri" charset="0"/>
                <a:cs typeface="Calibri Light" panose="020F0302020204030204" pitchFamily="34" charset="0"/>
              </a:rPr>
              <a:t>Their attitudes towards relationships and sex are more complicated than we might assume. We might not reach them if our approach does not acknowledge and address these complexities.</a:t>
            </a:r>
          </a:p>
          <a:p>
            <a:pPr marL="257175" indent="-257175">
              <a:spcAft>
                <a:spcPts val="450"/>
              </a:spcAft>
              <a:buFont typeface="Arial" panose="020B0604020202020204" pitchFamily="34" charset="0"/>
              <a:buChar char="•"/>
            </a:pPr>
            <a:r>
              <a:rPr lang="en-US" sz="1700" dirty="0">
                <a:solidFill>
                  <a:schemeClr val="bg1">
                    <a:lumMod val="50000"/>
                  </a:schemeClr>
                </a:solidFill>
                <a:latin typeface="Calibri Light" panose="020F0302020204030204" pitchFamily="34" charset="0"/>
                <a:ea typeface="Calibri" charset="0"/>
                <a:cs typeface="Calibri Light" panose="020F0302020204030204" pitchFamily="34" charset="0"/>
              </a:rPr>
              <a:t>Many have no one to go to for advice or support. We might do better in reaching these men if we can identify positive influential relationships in their lives and make it easier for them to seek advice and support.</a:t>
            </a:r>
          </a:p>
          <a:p>
            <a:pPr marL="257175" indent="-257175">
              <a:spcAft>
                <a:spcPts val="450"/>
              </a:spcAft>
              <a:buFont typeface="Arial" panose="020B0604020202020204" pitchFamily="34" charset="0"/>
              <a:buChar char="•"/>
            </a:pPr>
            <a:r>
              <a:rPr lang="en-US" sz="1700" dirty="0">
                <a:solidFill>
                  <a:schemeClr val="bg1">
                    <a:lumMod val="50000"/>
                  </a:schemeClr>
                </a:solidFill>
                <a:latin typeface="Calibri Light" panose="020F0302020204030204" pitchFamily="34" charset="0"/>
                <a:ea typeface="Calibri" charset="0"/>
                <a:cs typeface="Calibri Light" panose="020F0302020204030204" pitchFamily="34" charset="0"/>
              </a:rPr>
              <a:t>Fear of disclosure is a significant barrier to testing and treatment. We might drive some men away if we do not approach index case testing and partner notification smartly and sensitively.</a:t>
            </a:r>
          </a:p>
          <a:p>
            <a:pPr marL="257175" indent="-257175">
              <a:spcAft>
                <a:spcPts val="450"/>
              </a:spcAft>
              <a:buFont typeface="Arial" panose="020B0604020202020204" pitchFamily="34" charset="0"/>
              <a:buChar char="•"/>
            </a:pPr>
            <a:r>
              <a:rPr lang="en-US" sz="1700" dirty="0">
                <a:solidFill>
                  <a:schemeClr val="bg1">
                    <a:lumMod val="50000"/>
                  </a:schemeClr>
                </a:solidFill>
                <a:latin typeface="Calibri Light" panose="020F0302020204030204" pitchFamily="34" charset="0"/>
                <a:ea typeface="Calibri" charset="0"/>
                <a:cs typeface="Calibri Light" panose="020F0302020204030204" pitchFamily="34" charset="0"/>
              </a:rPr>
              <a:t>There are many immediate costs to testing and treatment but no immediate rewards. We might not reach these men if we cannot change this cost-benefit calculus.</a:t>
            </a:r>
          </a:p>
          <a:p>
            <a:pPr marL="257175" indent="-257175">
              <a:spcAft>
                <a:spcPts val="450"/>
              </a:spcAft>
              <a:buFont typeface="Arial" panose="020B0604020202020204" pitchFamily="34" charset="0"/>
              <a:buChar char="•"/>
            </a:pPr>
            <a:r>
              <a:rPr lang="en-US" sz="1700" dirty="0">
                <a:solidFill>
                  <a:schemeClr val="bg1">
                    <a:lumMod val="50000"/>
                  </a:schemeClr>
                </a:solidFill>
                <a:latin typeface="Calibri Light" panose="020F0302020204030204" pitchFamily="34" charset="0"/>
                <a:ea typeface="Calibri" charset="0"/>
                <a:cs typeface="Calibri Light" panose="020F0302020204030204" pitchFamily="34" charset="0"/>
              </a:rPr>
              <a:t>There are gaps in quality of care that cause men to slip through the cracks even when they have sought services. We will lose men unnecessarily if we do not provide services that are consistently in line with existing standards of care.</a:t>
            </a:r>
          </a:p>
          <a:p>
            <a:pPr marL="257175" indent="-257175">
              <a:spcAft>
                <a:spcPts val="450"/>
              </a:spcAft>
              <a:buFont typeface="Arial" panose="020B0604020202020204" pitchFamily="34" charset="0"/>
              <a:buChar char="•"/>
            </a:pPr>
            <a:r>
              <a:rPr lang="en-US" sz="1700" b="1" dirty="0">
                <a:solidFill>
                  <a:schemeClr val="accent1"/>
                </a:solidFill>
                <a:latin typeface="Calibri Light" panose="020F0302020204030204" pitchFamily="34" charset="0"/>
                <a:ea typeface="Calibri" charset="0"/>
                <a:cs typeface="Calibri Light" panose="020F0302020204030204" pitchFamily="34" charset="0"/>
              </a:rPr>
              <a:t>We sometimes fall into thinking of men as “the problem”, rather than as complex individuals who often come from difficult backgrounds and live under challenging circumstances. We might not reach them unless we come from a place of empathy that seeks to understand the influences and experiences that shape their attitudes, decisions and </a:t>
            </a:r>
            <a:r>
              <a:rPr lang="en-US" sz="1700" b="1" dirty="0" smtClean="0">
                <a:solidFill>
                  <a:schemeClr val="accent1"/>
                </a:solidFill>
                <a:latin typeface="Calibri Light" panose="020F0302020204030204" pitchFamily="34" charset="0"/>
                <a:ea typeface="Calibri" charset="0"/>
                <a:cs typeface="Calibri Light" panose="020F0302020204030204" pitchFamily="34" charset="0"/>
              </a:rPr>
              <a:t>behaviors.</a:t>
            </a:r>
            <a:endParaRPr lang="en-US" sz="1700" b="1" dirty="0">
              <a:solidFill>
                <a:schemeClr val="accent1"/>
              </a:solidFill>
              <a:latin typeface="Calibri Light" panose="020F0302020204030204" pitchFamily="34" charset="0"/>
              <a:ea typeface="Calibri" charset="0"/>
              <a:cs typeface="Calibri Light" panose="020F0302020204030204" pitchFamily="34" charset="0"/>
            </a:endParaRPr>
          </a:p>
        </p:txBody>
      </p:sp>
    </p:spTree>
    <p:extLst>
      <p:ext uri="{BB962C8B-B14F-4D97-AF65-F5344CB8AC3E}">
        <p14:creationId xmlns:p14="http://schemas.microsoft.com/office/powerpoint/2010/main" val="805734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HAI PST Template 2012 -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12417</TotalTime>
  <Words>1300</Words>
  <Application>Microsoft Office PowerPoint</Application>
  <PresentationFormat>On-screen Show (4:3)</PresentationFormat>
  <Paragraphs>113</Paragraphs>
  <Slides>14</Slides>
  <Notes>11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6" baseType="lpstr">
      <vt:lpstr>Arial</vt:lpstr>
      <vt:lpstr>Calibri</vt:lpstr>
      <vt:lpstr>Calibri Light</vt:lpstr>
      <vt:lpstr>Circular Std</vt:lpstr>
      <vt:lpstr>Helvetica Neue</vt:lpstr>
      <vt:lpstr>Helvetica Neue Condensed</vt:lpstr>
      <vt:lpstr>Wingdings</vt:lpstr>
      <vt:lpstr>CHAI PST Template 2012 - blue</vt:lpstr>
      <vt:lpstr>Office Theme</vt:lpstr>
      <vt:lpstr>1_Office Theme</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Malone</dc:creator>
  <cp:lastModifiedBy>Pub, Library</cp:lastModifiedBy>
  <cp:revision>767</cp:revision>
  <dcterms:created xsi:type="dcterms:W3CDTF">2017-07-24T06:13:06Z</dcterms:created>
  <dcterms:modified xsi:type="dcterms:W3CDTF">2018-07-19T19:49:45Z</dcterms:modified>
</cp:coreProperties>
</file>